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265" r:id="rId2"/>
    <p:sldId id="1658" r:id="rId3"/>
    <p:sldId id="1629" r:id="rId4"/>
    <p:sldId id="1652" r:id="rId5"/>
    <p:sldId id="1671" r:id="rId6"/>
    <p:sldId id="1666" r:id="rId7"/>
    <p:sldId id="1679" r:id="rId8"/>
    <p:sldId id="1630" r:id="rId9"/>
    <p:sldId id="1626" r:id="rId10"/>
    <p:sldId id="1627" r:id="rId11"/>
    <p:sldId id="1643" r:id="rId12"/>
    <p:sldId id="1649" r:id="rId13"/>
    <p:sldId id="1654" r:id="rId14"/>
    <p:sldId id="1628" r:id="rId15"/>
    <p:sldId id="1668" r:id="rId16"/>
    <p:sldId id="1680" r:id="rId17"/>
    <p:sldId id="1667" r:id="rId18"/>
    <p:sldId id="1646" r:id="rId19"/>
    <p:sldId id="1632" r:id="rId20"/>
    <p:sldId id="1633" r:id="rId21"/>
    <p:sldId id="1631" r:id="rId22"/>
    <p:sldId id="1635" r:id="rId23"/>
    <p:sldId id="1636" r:id="rId24"/>
    <p:sldId id="1639" r:id="rId25"/>
    <p:sldId id="1637" r:id="rId26"/>
    <p:sldId id="1638" r:id="rId27"/>
    <p:sldId id="1640" r:id="rId28"/>
    <p:sldId id="1660" r:id="rId29"/>
    <p:sldId id="1661" r:id="rId30"/>
    <p:sldId id="1662" r:id="rId31"/>
    <p:sldId id="1663" r:id="rId32"/>
    <p:sldId id="1664" r:id="rId33"/>
    <p:sldId id="1665" r:id="rId34"/>
    <p:sldId id="1659" r:id="rId35"/>
    <p:sldId id="1678" r:id="rId36"/>
    <p:sldId id="1642" r:id="rId37"/>
    <p:sldId id="1641" r:id="rId38"/>
    <p:sldId id="1644" r:id="rId39"/>
    <p:sldId id="1648" r:id="rId40"/>
    <p:sldId id="1655" r:id="rId41"/>
    <p:sldId id="1676" r:id="rId42"/>
    <p:sldId id="1647" r:id="rId43"/>
    <p:sldId id="1675" r:id="rId44"/>
    <p:sldId id="1651" r:id="rId45"/>
    <p:sldId id="1645" r:id="rId46"/>
    <p:sldId id="1677" r:id="rId47"/>
    <p:sldId id="1674" r:id="rId48"/>
    <p:sldId id="1656" r:id="rId49"/>
    <p:sldId id="1657" r:id="rId50"/>
    <p:sldId id="1669" r:id="rId51"/>
    <p:sldId id="1670" r:id="rId52"/>
    <p:sldId id="1672" r:id="rId53"/>
    <p:sldId id="1673" r:id="rId54"/>
    <p:sldId id="1681" r:id="rId55"/>
    <p:sldId id="1684"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p:restoredTop sz="95918"/>
  </p:normalViewPr>
  <p:slideViewPr>
    <p:cSldViewPr snapToGrid="0" snapToObjects="1">
      <p:cViewPr varScale="1">
        <p:scale>
          <a:sx n="164" d="100"/>
          <a:sy n="164" d="100"/>
        </p:scale>
        <p:origin x="1024" y="16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26FF5-7FB6-F541-8DB2-1849BD43E28C}" type="datetimeFigureOut">
              <a:rPr lang="en-US" smtClean="0"/>
              <a:t>8/14/25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386BD-F9D3-714A-97D3-CE79C60822CC}" type="slidenum">
              <a:rPr lang="en-US" smtClean="0"/>
              <a:t>‹#›</a:t>
            </a:fld>
            <a:endParaRPr lang="en-US"/>
          </a:p>
        </p:txBody>
      </p:sp>
    </p:spTree>
    <p:extLst>
      <p:ext uri="{BB962C8B-B14F-4D97-AF65-F5344CB8AC3E}">
        <p14:creationId xmlns:p14="http://schemas.microsoft.com/office/powerpoint/2010/main" val="253420575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6E386BD-F9D3-714A-97D3-CE79C60822CC}" type="slidenum">
              <a:rPr lang="en-US" smtClean="0"/>
              <a:t>1</a:t>
            </a:fld>
            <a:endParaRPr lang="en-US"/>
          </a:p>
        </p:txBody>
      </p:sp>
    </p:spTree>
    <p:extLst>
      <p:ext uri="{BB962C8B-B14F-4D97-AF65-F5344CB8AC3E}">
        <p14:creationId xmlns:p14="http://schemas.microsoft.com/office/powerpoint/2010/main" val="386377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A01ED-3E42-B00A-AAB4-A6D2B563E1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AFF526-A5B8-8F28-9222-4997C41B7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403CB-9984-AB43-DBD5-66493B289D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2F4C6D3-51A5-536C-D819-34EEA79B17A7}"/>
              </a:ext>
            </a:extLst>
          </p:cNvPr>
          <p:cNvSpPr>
            <a:spLocks noGrp="1"/>
          </p:cNvSpPr>
          <p:nvPr>
            <p:ph type="sldNum" sz="quarter" idx="5"/>
          </p:nvPr>
        </p:nvSpPr>
        <p:spPr/>
        <p:txBody>
          <a:bodyPr/>
          <a:lstStyle/>
          <a:p>
            <a:fld id="{E6E386BD-F9D3-714A-97D3-CE79C60822CC}" type="slidenum">
              <a:rPr lang="en-US" smtClean="0"/>
              <a:t>10</a:t>
            </a:fld>
            <a:endParaRPr lang="en-US"/>
          </a:p>
        </p:txBody>
      </p:sp>
    </p:spTree>
    <p:extLst>
      <p:ext uri="{BB962C8B-B14F-4D97-AF65-F5344CB8AC3E}">
        <p14:creationId xmlns:p14="http://schemas.microsoft.com/office/powerpoint/2010/main" val="170380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E861A-BCB4-A984-1532-A2E2DE51A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A3CD8-9676-05E4-F2A0-0849EBF41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5913ED-D434-D05D-487D-338AA004A5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5667960-420C-2425-6F51-4AF41262F847}"/>
              </a:ext>
            </a:extLst>
          </p:cNvPr>
          <p:cNvSpPr>
            <a:spLocks noGrp="1"/>
          </p:cNvSpPr>
          <p:nvPr>
            <p:ph type="sldNum" sz="quarter" idx="5"/>
          </p:nvPr>
        </p:nvSpPr>
        <p:spPr/>
        <p:txBody>
          <a:bodyPr/>
          <a:lstStyle/>
          <a:p>
            <a:fld id="{E6E386BD-F9D3-714A-97D3-CE79C60822CC}" type="slidenum">
              <a:rPr lang="en-US" smtClean="0"/>
              <a:t>11</a:t>
            </a:fld>
            <a:endParaRPr lang="en-US"/>
          </a:p>
        </p:txBody>
      </p:sp>
    </p:spTree>
    <p:extLst>
      <p:ext uri="{BB962C8B-B14F-4D97-AF65-F5344CB8AC3E}">
        <p14:creationId xmlns:p14="http://schemas.microsoft.com/office/powerpoint/2010/main" val="469907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347A2-BF5E-1BFE-D410-DCB84D54D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62240-02DE-838B-9B95-368E61E5F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8D1A4-A91C-EAC2-4B41-E648F30248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CA414BB-2DDC-EF9E-BD6A-BE875EB119F5}"/>
              </a:ext>
            </a:extLst>
          </p:cNvPr>
          <p:cNvSpPr>
            <a:spLocks noGrp="1"/>
          </p:cNvSpPr>
          <p:nvPr>
            <p:ph type="sldNum" sz="quarter" idx="5"/>
          </p:nvPr>
        </p:nvSpPr>
        <p:spPr/>
        <p:txBody>
          <a:bodyPr/>
          <a:lstStyle/>
          <a:p>
            <a:fld id="{E6E386BD-F9D3-714A-97D3-CE79C60822CC}" type="slidenum">
              <a:rPr lang="en-US" smtClean="0"/>
              <a:t>12</a:t>
            </a:fld>
            <a:endParaRPr lang="en-US"/>
          </a:p>
        </p:txBody>
      </p:sp>
    </p:spTree>
    <p:extLst>
      <p:ext uri="{BB962C8B-B14F-4D97-AF65-F5344CB8AC3E}">
        <p14:creationId xmlns:p14="http://schemas.microsoft.com/office/powerpoint/2010/main" val="2682076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99A6C-87DA-6B8C-5346-167E51144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63799-117A-66A9-7EE4-DD1281D3F6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D94EBC-ABBB-5EEF-5CC5-4A8CEC9CD5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9EE6D0A-D2DE-3D78-1BBC-197297195277}"/>
              </a:ext>
            </a:extLst>
          </p:cNvPr>
          <p:cNvSpPr>
            <a:spLocks noGrp="1"/>
          </p:cNvSpPr>
          <p:nvPr>
            <p:ph type="sldNum" sz="quarter" idx="5"/>
          </p:nvPr>
        </p:nvSpPr>
        <p:spPr/>
        <p:txBody>
          <a:bodyPr/>
          <a:lstStyle/>
          <a:p>
            <a:fld id="{E6E386BD-F9D3-714A-97D3-CE79C60822CC}" type="slidenum">
              <a:rPr lang="en-US" smtClean="0"/>
              <a:t>13</a:t>
            </a:fld>
            <a:endParaRPr lang="en-US"/>
          </a:p>
        </p:txBody>
      </p:sp>
    </p:spTree>
    <p:extLst>
      <p:ext uri="{BB962C8B-B14F-4D97-AF65-F5344CB8AC3E}">
        <p14:creationId xmlns:p14="http://schemas.microsoft.com/office/powerpoint/2010/main" val="2280556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6D393-886E-211B-61A1-C4304D704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A913D-ABD5-F56F-2215-1612997EF2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ED7A05-B4E7-6E1D-7DFC-C425BCD809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DAD9972-C3E2-E4EA-2BC4-79DD8C5C79C0}"/>
              </a:ext>
            </a:extLst>
          </p:cNvPr>
          <p:cNvSpPr>
            <a:spLocks noGrp="1"/>
          </p:cNvSpPr>
          <p:nvPr>
            <p:ph type="sldNum" sz="quarter" idx="5"/>
          </p:nvPr>
        </p:nvSpPr>
        <p:spPr/>
        <p:txBody>
          <a:bodyPr/>
          <a:lstStyle/>
          <a:p>
            <a:fld id="{E6E386BD-F9D3-714A-97D3-CE79C60822CC}" type="slidenum">
              <a:rPr lang="en-US" smtClean="0"/>
              <a:t>14</a:t>
            </a:fld>
            <a:endParaRPr lang="en-US"/>
          </a:p>
        </p:txBody>
      </p:sp>
    </p:spTree>
    <p:extLst>
      <p:ext uri="{BB962C8B-B14F-4D97-AF65-F5344CB8AC3E}">
        <p14:creationId xmlns:p14="http://schemas.microsoft.com/office/powerpoint/2010/main" val="3695761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71659-3C3D-B5DA-B30B-0A2534ECD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5CA53-CA9D-387E-EA39-43CCA984A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D5C348-3488-3A57-97E7-65B075BDCE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D88F8F5-7DFE-7EA0-A9C3-B0A4900D761C}"/>
              </a:ext>
            </a:extLst>
          </p:cNvPr>
          <p:cNvSpPr>
            <a:spLocks noGrp="1"/>
          </p:cNvSpPr>
          <p:nvPr>
            <p:ph type="sldNum" sz="quarter" idx="5"/>
          </p:nvPr>
        </p:nvSpPr>
        <p:spPr/>
        <p:txBody>
          <a:bodyPr/>
          <a:lstStyle/>
          <a:p>
            <a:fld id="{E6E386BD-F9D3-714A-97D3-CE79C60822CC}" type="slidenum">
              <a:rPr lang="en-US" smtClean="0"/>
              <a:t>15</a:t>
            </a:fld>
            <a:endParaRPr lang="en-US"/>
          </a:p>
        </p:txBody>
      </p:sp>
    </p:spTree>
    <p:extLst>
      <p:ext uri="{BB962C8B-B14F-4D97-AF65-F5344CB8AC3E}">
        <p14:creationId xmlns:p14="http://schemas.microsoft.com/office/powerpoint/2010/main" val="623271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CB859-A9B3-2F66-9D91-644FBB6ED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596DA-A85F-C9E3-1642-36DF71AE8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C598C-9105-3C62-F57C-3A2CF748D33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19B053E-61AB-E3DF-83EE-571B6E0FFBBC}"/>
              </a:ext>
            </a:extLst>
          </p:cNvPr>
          <p:cNvSpPr>
            <a:spLocks noGrp="1"/>
          </p:cNvSpPr>
          <p:nvPr>
            <p:ph type="sldNum" sz="quarter" idx="5"/>
          </p:nvPr>
        </p:nvSpPr>
        <p:spPr/>
        <p:txBody>
          <a:bodyPr/>
          <a:lstStyle/>
          <a:p>
            <a:fld id="{E6E386BD-F9D3-714A-97D3-CE79C60822CC}" type="slidenum">
              <a:rPr lang="en-US" smtClean="0"/>
              <a:t>16</a:t>
            </a:fld>
            <a:endParaRPr lang="en-US"/>
          </a:p>
        </p:txBody>
      </p:sp>
    </p:spTree>
    <p:extLst>
      <p:ext uri="{BB962C8B-B14F-4D97-AF65-F5344CB8AC3E}">
        <p14:creationId xmlns:p14="http://schemas.microsoft.com/office/powerpoint/2010/main" val="3384582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F2E8E-5ECD-4715-7969-60E4AF7C4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F97A4-A9C6-E3F0-3BE7-3300FA1FD9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6B70A-53A4-864E-F2A5-05F20FFA0B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C944BF7-A013-F61F-3E95-DA2D856E63CF}"/>
              </a:ext>
            </a:extLst>
          </p:cNvPr>
          <p:cNvSpPr>
            <a:spLocks noGrp="1"/>
          </p:cNvSpPr>
          <p:nvPr>
            <p:ph type="sldNum" sz="quarter" idx="5"/>
          </p:nvPr>
        </p:nvSpPr>
        <p:spPr/>
        <p:txBody>
          <a:bodyPr/>
          <a:lstStyle/>
          <a:p>
            <a:fld id="{E6E386BD-F9D3-714A-97D3-CE79C60822CC}" type="slidenum">
              <a:rPr lang="en-US" smtClean="0"/>
              <a:t>17</a:t>
            </a:fld>
            <a:endParaRPr lang="en-US"/>
          </a:p>
        </p:txBody>
      </p:sp>
    </p:spTree>
    <p:extLst>
      <p:ext uri="{BB962C8B-B14F-4D97-AF65-F5344CB8AC3E}">
        <p14:creationId xmlns:p14="http://schemas.microsoft.com/office/powerpoint/2010/main" val="918545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FCF7A-A739-C680-4579-C1EF90860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DDE32D-F5E0-3CA3-10A3-F2BD9357E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BE2DD-ED6E-F5A3-D0E8-84BA1C56D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D40D8A9-211D-B94E-3E3B-2F93296D735D}"/>
              </a:ext>
            </a:extLst>
          </p:cNvPr>
          <p:cNvSpPr>
            <a:spLocks noGrp="1"/>
          </p:cNvSpPr>
          <p:nvPr>
            <p:ph type="sldNum" sz="quarter" idx="5"/>
          </p:nvPr>
        </p:nvSpPr>
        <p:spPr/>
        <p:txBody>
          <a:bodyPr/>
          <a:lstStyle/>
          <a:p>
            <a:fld id="{E6E386BD-F9D3-714A-97D3-CE79C60822CC}" type="slidenum">
              <a:rPr lang="en-US" smtClean="0"/>
              <a:t>18</a:t>
            </a:fld>
            <a:endParaRPr lang="en-US"/>
          </a:p>
        </p:txBody>
      </p:sp>
    </p:spTree>
    <p:extLst>
      <p:ext uri="{BB962C8B-B14F-4D97-AF65-F5344CB8AC3E}">
        <p14:creationId xmlns:p14="http://schemas.microsoft.com/office/powerpoint/2010/main" val="3366678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344EA-079D-FFCD-6696-8F79CA987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89D28-2728-B62A-80DE-77AAFDCDF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27D37-C935-2643-BC6B-0168FCAC4F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39F6C73-B96E-47A4-BD46-86BEAFCF525D}"/>
              </a:ext>
            </a:extLst>
          </p:cNvPr>
          <p:cNvSpPr>
            <a:spLocks noGrp="1"/>
          </p:cNvSpPr>
          <p:nvPr>
            <p:ph type="sldNum" sz="quarter" idx="5"/>
          </p:nvPr>
        </p:nvSpPr>
        <p:spPr/>
        <p:txBody>
          <a:bodyPr/>
          <a:lstStyle/>
          <a:p>
            <a:fld id="{E6E386BD-F9D3-714A-97D3-CE79C60822CC}" type="slidenum">
              <a:rPr lang="en-US" smtClean="0"/>
              <a:t>19</a:t>
            </a:fld>
            <a:endParaRPr lang="en-US"/>
          </a:p>
        </p:txBody>
      </p:sp>
    </p:spTree>
    <p:extLst>
      <p:ext uri="{BB962C8B-B14F-4D97-AF65-F5344CB8AC3E}">
        <p14:creationId xmlns:p14="http://schemas.microsoft.com/office/powerpoint/2010/main" val="355106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2B351-17DA-CB81-57C4-B052E9CAC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4F042-39AD-8027-85AD-BC4CD1555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2E53C-5A77-CD20-143E-F524C399D0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D73A3C9-6E31-9007-5360-88A320AD1D94}"/>
              </a:ext>
            </a:extLst>
          </p:cNvPr>
          <p:cNvSpPr>
            <a:spLocks noGrp="1"/>
          </p:cNvSpPr>
          <p:nvPr>
            <p:ph type="sldNum" sz="quarter" idx="5"/>
          </p:nvPr>
        </p:nvSpPr>
        <p:spPr/>
        <p:txBody>
          <a:bodyPr/>
          <a:lstStyle/>
          <a:p>
            <a:fld id="{E6E386BD-F9D3-714A-97D3-CE79C60822CC}" type="slidenum">
              <a:rPr lang="en-US" smtClean="0"/>
              <a:t>2</a:t>
            </a:fld>
            <a:endParaRPr lang="en-US"/>
          </a:p>
        </p:txBody>
      </p:sp>
    </p:spTree>
    <p:extLst>
      <p:ext uri="{BB962C8B-B14F-4D97-AF65-F5344CB8AC3E}">
        <p14:creationId xmlns:p14="http://schemas.microsoft.com/office/powerpoint/2010/main" val="1319150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03834-16FC-873C-8FC9-26FC008B3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83E68-EB64-3224-B5D0-09BAA249B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7B130-6DE5-D33E-21E9-77C31956ED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E50AE89-C2F1-C09B-CD57-1B7EC064BDAC}"/>
              </a:ext>
            </a:extLst>
          </p:cNvPr>
          <p:cNvSpPr>
            <a:spLocks noGrp="1"/>
          </p:cNvSpPr>
          <p:nvPr>
            <p:ph type="sldNum" sz="quarter" idx="5"/>
          </p:nvPr>
        </p:nvSpPr>
        <p:spPr/>
        <p:txBody>
          <a:bodyPr/>
          <a:lstStyle/>
          <a:p>
            <a:fld id="{E6E386BD-F9D3-714A-97D3-CE79C60822CC}" type="slidenum">
              <a:rPr lang="en-US" smtClean="0"/>
              <a:t>20</a:t>
            </a:fld>
            <a:endParaRPr lang="en-US"/>
          </a:p>
        </p:txBody>
      </p:sp>
    </p:spTree>
    <p:extLst>
      <p:ext uri="{BB962C8B-B14F-4D97-AF65-F5344CB8AC3E}">
        <p14:creationId xmlns:p14="http://schemas.microsoft.com/office/powerpoint/2010/main" val="2062207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E2E2-0E56-BE0B-4A3B-FA67D68A42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AFAA1-AAA0-BB6D-22BF-FC28289F5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86129-BE2A-BF97-3A41-DF96FA1669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F74189A0-5378-57F6-08FA-360F36FC33C1}"/>
              </a:ext>
            </a:extLst>
          </p:cNvPr>
          <p:cNvSpPr>
            <a:spLocks noGrp="1"/>
          </p:cNvSpPr>
          <p:nvPr>
            <p:ph type="sldNum" sz="quarter" idx="5"/>
          </p:nvPr>
        </p:nvSpPr>
        <p:spPr/>
        <p:txBody>
          <a:bodyPr/>
          <a:lstStyle/>
          <a:p>
            <a:fld id="{E6E386BD-F9D3-714A-97D3-CE79C60822CC}" type="slidenum">
              <a:rPr lang="en-US" smtClean="0"/>
              <a:t>21</a:t>
            </a:fld>
            <a:endParaRPr lang="en-US"/>
          </a:p>
        </p:txBody>
      </p:sp>
    </p:spTree>
    <p:extLst>
      <p:ext uri="{BB962C8B-B14F-4D97-AF65-F5344CB8AC3E}">
        <p14:creationId xmlns:p14="http://schemas.microsoft.com/office/powerpoint/2010/main" val="1277314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5A558-1346-DE3A-BEC6-01F341B59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B5DCA-57BA-9823-BAB5-59DC1081E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FA19E-5704-5B26-01F6-70B062161F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65070E1-8789-9DDA-599E-4DAFBC3BBEF8}"/>
              </a:ext>
            </a:extLst>
          </p:cNvPr>
          <p:cNvSpPr>
            <a:spLocks noGrp="1"/>
          </p:cNvSpPr>
          <p:nvPr>
            <p:ph type="sldNum" sz="quarter" idx="5"/>
          </p:nvPr>
        </p:nvSpPr>
        <p:spPr/>
        <p:txBody>
          <a:bodyPr/>
          <a:lstStyle/>
          <a:p>
            <a:fld id="{E6E386BD-F9D3-714A-97D3-CE79C60822CC}" type="slidenum">
              <a:rPr lang="en-US" smtClean="0"/>
              <a:t>22</a:t>
            </a:fld>
            <a:endParaRPr lang="en-US"/>
          </a:p>
        </p:txBody>
      </p:sp>
    </p:spTree>
    <p:extLst>
      <p:ext uri="{BB962C8B-B14F-4D97-AF65-F5344CB8AC3E}">
        <p14:creationId xmlns:p14="http://schemas.microsoft.com/office/powerpoint/2010/main" val="4073255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149EC-37CD-CBE9-5601-36D7D8104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C823D-91B5-890C-D5A7-223074B51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D53D4-5228-0F79-A07D-3FA403D33C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DB2D476-742A-0AF9-9642-5C5F700DC728}"/>
              </a:ext>
            </a:extLst>
          </p:cNvPr>
          <p:cNvSpPr>
            <a:spLocks noGrp="1"/>
          </p:cNvSpPr>
          <p:nvPr>
            <p:ph type="sldNum" sz="quarter" idx="5"/>
          </p:nvPr>
        </p:nvSpPr>
        <p:spPr/>
        <p:txBody>
          <a:bodyPr/>
          <a:lstStyle/>
          <a:p>
            <a:fld id="{E6E386BD-F9D3-714A-97D3-CE79C60822CC}" type="slidenum">
              <a:rPr lang="en-US" smtClean="0"/>
              <a:t>23</a:t>
            </a:fld>
            <a:endParaRPr lang="en-US"/>
          </a:p>
        </p:txBody>
      </p:sp>
    </p:spTree>
    <p:extLst>
      <p:ext uri="{BB962C8B-B14F-4D97-AF65-F5344CB8AC3E}">
        <p14:creationId xmlns:p14="http://schemas.microsoft.com/office/powerpoint/2010/main" val="1239545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2763C-44A0-5114-CF67-09EC7927B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303CB-7186-8029-A65C-B22B41DFF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F6D25-A345-5005-A874-9E5D2EFF21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DFA9A47-07AA-6FF8-52E3-E1F6AE28135E}"/>
              </a:ext>
            </a:extLst>
          </p:cNvPr>
          <p:cNvSpPr>
            <a:spLocks noGrp="1"/>
          </p:cNvSpPr>
          <p:nvPr>
            <p:ph type="sldNum" sz="quarter" idx="5"/>
          </p:nvPr>
        </p:nvSpPr>
        <p:spPr/>
        <p:txBody>
          <a:bodyPr/>
          <a:lstStyle/>
          <a:p>
            <a:fld id="{E6E386BD-F9D3-714A-97D3-CE79C60822CC}" type="slidenum">
              <a:rPr lang="en-US" smtClean="0"/>
              <a:t>24</a:t>
            </a:fld>
            <a:endParaRPr lang="en-US"/>
          </a:p>
        </p:txBody>
      </p:sp>
    </p:spTree>
    <p:extLst>
      <p:ext uri="{BB962C8B-B14F-4D97-AF65-F5344CB8AC3E}">
        <p14:creationId xmlns:p14="http://schemas.microsoft.com/office/powerpoint/2010/main" val="3639098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F2BAD-FC63-D8D9-0F11-5CFE60A85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6D88D-B825-64EE-6F4C-1DD8B16F1E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D1B377-DCA5-3D70-025C-193E440397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129D186-F221-BD5A-11A3-AE1FA82BE432}"/>
              </a:ext>
            </a:extLst>
          </p:cNvPr>
          <p:cNvSpPr>
            <a:spLocks noGrp="1"/>
          </p:cNvSpPr>
          <p:nvPr>
            <p:ph type="sldNum" sz="quarter" idx="5"/>
          </p:nvPr>
        </p:nvSpPr>
        <p:spPr/>
        <p:txBody>
          <a:bodyPr/>
          <a:lstStyle/>
          <a:p>
            <a:fld id="{E6E386BD-F9D3-714A-97D3-CE79C60822CC}" type="slidenum">
              <a:rPr lang="en-US" smtClean="0"/>
              <a:t>25</a:t>
            </a:fld>
            <a:endParaRPr lang="en-US"/>
          </a:p>
        </p:txBody>
      </p:sp>
    </p:spTree>
    <p:extLst>
      <p:ext uri="{BB962C8B-B14F-4D97-AF65-F5344CB8AC3E}">
        <p14:creationId xmlns:p14="http://schemas.microsoft.com/office/powerpoint/2010/main" val="4076058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1697F-BF1A-A966-5FA2-513D68E55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0B8E5-2A87-751C-381C-84CFB3307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4560F-9EBB-118E-EAF1-9FE114F2E8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9568F00-4337-BE05-5993-BB6CFF0A6648}"/>
              </a:ext>
            </a:extLst>
          </p:cNvPr>
          <p:cNvSpPr>
            <a:spLocks noGrp="1"/>
          </p:cNvSpPr>
          <p:nvPr>
            <p:ph type="sldNum" sz="quarter" idx="5"/>
          </p:nvPr>
        </p:nvSpPr>
        <p:spPr/>
        <p:txBody>
          <a:bodyPr/>
          <a:lstStyle/>
          <a:p>
            <a:fld id="{E6E386BD-F9D3-714A-97D3-CE79C60822CC}" type="slidenum">
              <a:rPr lang="en-US" smtClean="0"/>
              <a:t>26</a:t>
            </a:fld>
            <a:endParaRPr lang="en-US"/>
          </a:p>
        </p:txBody>
      </p:sp>
    </p:spTree>
    <p:extLst>
      <p:ext uri="{BB962C8B-B14F-4D97-AF65-F5344CB8AC3E}">
        <p14:creationId xmlns:p14="http://schemas.microsoft.com/office/powerpoint/2010/main" val="3997426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DC8E6-DFAE-2BCD-7525-973CEACB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ACFDE9-1097-A90C-7DA6-2C1797939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B82E2-4B9F-B35F-4BFA-8065466D76A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33A6CAC-B776-60ED-9CFE-7F2F18BDE023}"/>
              </a:ext>
            </a:extLst>
          </p:cNvPr>
          <p:cNvSpPr>
            <a:spLocks noGrp="1"/>
          </p:cNvSpPr>
          <p:nvPr>
            <p:ph type="sldNum" sz="quarter" idx="5"/>
          </p:nvPr>
        </p:nvSpPr>
        <p:spPr/>
        <p:txBody>
          <a:bodyPr/>
          <a:lstStyle/>
          <a:p>
            <a:fld id="{E6E386BD-F9D3-714A-97D3-CE79C60822CC}" type="slidenum">
              <a:rPr lang="en-US" smtClean="0"/>
              <a:t>27</a:t>
            </a:fld>
            <a:endParaRPr lang="en-US"/>
          </a:p>
        </p:txBody>
      </p:sp>
    </p:spTree>
    <p:extLst>
      <p:ext uri="{BB962C8B-B14F-4D97-AF65-F5344CB8AC3E}">
        <p14:creationId xmlns:p14="http://schemas.microsoft.com/office/powerpoint/2010/main" val="3038480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B96A4-3E2E-9242-953A-271FD19CE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965B2-7F59-EC2D-29E8-7735E03F8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831978-1FB1-D76E-03A0-2F3FD0B21B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EF88EC3-5782-AE2B-F5AB-CCACC7AFAE47}"/>
              </a:ext>
            </a:extLst>
          </p:cNvPr>
          <p:cNvSpPr>
            <a:spLocks noGrp="1"/>
          </p:cNvSpPr>
          <p:nvPr>
            <p:ph type="sldNum" sz="quarter" idx="5"/>
          </p:nvPr>
        </p:nvSpPr>
        <p:spPr/>
        <p:txBody>
          <a:bodyPr/>
          <a:lstStyle/>
          <a:p>
            <a:fld id="{E6E386BD-F9D3-714A-97D3-CE79C60822CC}" type="slidenum">
              <a:rPr lang="en-US" smtClean="0"/>
              <a:t>28</a:t>
            </a:fld>
            <a:endParaRPr lang="en-US"/>
          </a:p>
        </p:txBody>
      </p:sp>
    </p:spTree>
    <p:extLst>
      <p:ext uri="{BB962C8B-B14F-4D97-AF65-F5344CB8AC3E}">
        <p14:creationId xmlns:p14="http://schemas.microsoft.com/office/powerpoint/2010/main" val="624211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0CC9B-050C-2533-18B8-5607938A5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DDC1F-A2DC-1A1D-FD0D-4FC7ADAA3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F80FE8-EB69-CCA9-AE03-3840A2D703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1F72F42-E55A-97AB-A797-D61E72FA57ED}"/>
              </a:ext>
            </a:extLst>
          </p:cNvPr>
          <p:cNvSpPr>
            <a:spLocks noGrp="1"/>
          </p:cNvSpPr>
          <p:nvPr>
            <p:ph type="sldNum" sz="quarter" idx="5"/>
          </p:nvPr>
        </p:nvSpPr>
        <p:spPr/>
        <p:txBody>
          <a:bodyPr/>
          <a:lstStyle/>
          <a:p>
            <a:fld id="{E6E386BD-F9D3-714A-97D3-CE79C60822CC}" type="slidenum">
              <a:rPr lang="en-US" smtClean="0"/>
              <a:t>29</a:t>
            </a:fld>
            <a:endParaRPr lang="en-US"/>
          </a:p>
        </p:txBody>
      </p:sp>
    </p:spTree>
    <p:extLst>
      <p:ext uri="{BB962C8B-B14F-4D97-AF65-F5344CB8AC3E}">
        <p14:creationId xmlns:p14="http://schemas.microsoft.com/office/powerpoint/2010/main" val="298907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E143B-082F-E93A-A68A-CD8C5DBA2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6721B-D429-9A75-24F5-EFB15F4843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E3E77-B9CB-48BA-8584-889958606D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8E0C695-77FE-3AA8-EBDD-081572E8A7D8}"/>
              </a:ext>
            </a:extLst>
          </p:cNvPr>
          <p:cNvSpPr>
            <a:spLocks noGrp="1"/>
          </p:cNvSpPr>
          <p:nvPr>
            <p:ph type="sldNum" sz="quarter" idx="5"/>
          </p:nvPr>
        </p:nvSpPr>
        <p:spPr/>
        <p:txBody>
          <a:bodyPr/>
          <a:lstStyle/>
          <a:p>
            <a:fld id="{E6E386BD-F9D3-714A-97D3-CE79C60822CC}" type="slidenum">
              <a:rPr lang="en-US" smtClean="0"/>
              <a:t>3</a:t>
            </a:fld>
            <a:endParaRPr lang="en-US"/>
          </a:p>
        </p:txBody>
      </p:sp>
    </p:spTree>
    <p:extLst>
      <p:ext uri="{BB962C8B-B14F-4D97-AF65-F5344CB8AC3E}">
        <p14:creationId xmlns:p14="http://schemas.microsoft.com/office/powerpoint/2010/main" val="1724020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2C730-C825-C789-B429-BD04E52AC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60BA8-4990-C275-FB14-743C41CCED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3B191-B689-7261-5AEC-BDA7955C9F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FCF2347-5ACA-C726-93CB-E0AF57D15515}"/>
              </a:ext>
            </a:extLst>
          </p:cNvPr>
          <p:cNvSpPr>
            <a:spLocks noGrp="1"/>
          </p:cNvSpPr>
          <p:nvPr>
            <p:ph type="sldNum" sz="quarter" idx="5"/>
          </p:nvPr>
        </p:nvSpPr>
        <p:spPr/>
        <p:txBody>
          <a:bodyPr/>
          <a:lstStyle/>
          <a:p>
            <a:fld id="{E6E386BD-F9D3-714A-97D3-CE79C60822CC}" type="slidenum">
              <a:rPr lang="en-US" smtClean="0"/>
              <a:t>30</a:t>
            </a:fld>
            <a:endParaRPr lang="en-US"/>
          </a:p>
        </p:txBody>
      </p:sp>
    </p:spTree>
    <p:extLst>
      <p:ext uri="{BB962C8B-B14F-4D97-AF65-F5344CB8AC3E}">
        <p14:creationId xmlns:p14="http://schemas.microsoft.com/office/powerpoint/2010/main" val="276648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F9D9B-3CF8-7E86-FA64-E503B2899E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720A2-645E-F87F-1D69-E1A686D16E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A43EF-0881-54A9-793A-25D38ACDC3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F09B8C2-C751-D91B-8FF0-6EA9D55A0056}"/>
              </a:ext>
            </a:extLst>
          </p:cNvPr>
          <p:cNvSpPr>
            <a:spLocks noGrp="1"/>
          </p:cNvSpPr>
          <p:nvPr>
            <p:ph type="sldNum" sz="quarter" idx="5"/>
          </p:nvPr>
        </p:nvSpPr>
        <p:spPr/>
        <p:txBody>
          <a:bodyPr/>
          <a:lstStyle/>
          <a:p>
            <a:fld id="{E6E386BD-F9D3-714A-97D3-CE79C60822CC}" type="slidenum">
              <a:rPr lang="en-US" smtClean="0"/>
              <a:t>31</a:t>
            </a:fld>
            <a:endParaRPr lang="en-US"/>
          </a:p>
        </p:txBody>
      </p:sp>
    </p:spTree>
    <p:extLst>
      <p:ext uri="{BB962C8B-B14F-4D97-AF65-F5344CB8AC3E}">
        <p14:creationId xmlns:p14="http://schemas.microsoft.com/office/powerpoint/2010/main" val="1510148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E3A48-BBA7-EF0E-4A63-37FE6AF39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F405E2-DE45-8C07-8F3B-702AEEA24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0FBC5-A24A-2BB8-017B-F0C471167D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59C2CAB-0F79-E1E2-2E95-00400802F8F8}"/>
              </a:ext>
            </a:extLst>
          </p:cNvPr>
          <p:cNvSpPr>
            <a:spLocks noGrp="1"/>
          </p:cNvSpPr>
          <p:nvPr>
            <p:ph type="sldNum" sz="quarter" idx="5"/>
          </p:nvPr>
        </p:nvSpPr>
        <p:spPr/>
        <p:txBody>
          <a:bodyPr/>
          <a:lstStyle/>
          <a:p>
            <a:fld id="{E6E386BD-F9D3-714A-97D3-CE79C60822CC}" type="slidenum">
              <a:rPr lang="en-US" smtClean="0"/>
              <a:t>32</a:t>
            </a:fld>
            <a:endParaRPr lang="en-US"/>
          </a:p>
        </p:txBody>
      </p:sp>
    </p:spTree>
    <p:extLst>
      <p:ext uri="{BB962C8B-B14F-4D97-AF65-F5344CB8AC3E}">
        <p14:creationId xmlns:p14="http://schemas.microsoft.com/office/powerpoint/2010/main" val="1693301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E446B-59F3-9125-2179-EAFABD282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F0690-99F7-59F3-1810-41F03677C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D42EA-026B-05B3-9F6C-25403950E5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BA73AFB-E888-81A9-2694-C772D93C9EC1}"/>
              </a:ext>
            </a:extLst>
          </p:cNvPr>
          <p:cNvSpPr>
            <a:spLocks noGrp="1"/>
          </p:cNvSpPr>
          <p:nvPr>
            <p:ph type="sldNum" sz="quarter" idx="5"/>
          </p:nvPr>
        </p:nvSpPr>
        <p:spPr/>
        <p:txBody>
          <a:bodyPr/>
          <a:lstStyle/>
          <a:p>
            <a:fld id="{E6E386BD-F9D3-714A-97D3-CE79C60822CC}" type="slidenum">
              <a:rPr lang="en-US" smtClean="0"/>
              <a:t>33</a:t>
            </a:fld>
            <a:endParaRPr lang="en-US"/>
          </a:p>
        </p:txBody>
      </p:sp>
    </p:spTree>
    <p:extLst>
      <p:ext uri="{BB962C8B-B14F-4D97-AF65-F5344CB8AC3E}">
        <p14:creationId xmlns:p14="http://schemas.microsoft.com/office/powerpoint/2010/main" val="1112484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5E22-1E32-301B-E929-3E2E59322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0AD4BC-EBA3-30D4-41CA-F091AE3318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63986-5DB5-CE98-6ED6-CACAC6F1C4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A8F55C9-02C8-4636-EF3F-7D15DB7E3511}"/>
              </a:ext>
            </a:extLst>
          </p:cNvPr>
          <p:cNvSpPr>
            <a:spLocks noGrp="1"/>
          </p:cNvSpPr>
          <p:nvPr>
            <p:ph type="sldNum" sz="quarter" idx="5"/>
          </p:nvPr>
        </p:nvSpPr>
        <p:spPr/>
        <p:txBody>
          <a:bodyPr/>
          <a:lstStyle/>
          <a:p>
            <a:fld id="{E6E386BD-F9D3-714A-97D3-CE79C60822CC}" type="slidenum">
              <a:rPr lang="en-US" smtClean="0"/>
              <a:t>34</a:t>
            </a:fld>
            <a:endParaRPr lang="en-US"/>
          </a:p>
        </p:txBody>
      </p:sp>
    </p:spTree>
    <p:extLst>
      <p:ext uri="{BB962C8B-B14F-4D97-AF65-F5344CB8AC3E}">
        <p14:creationId xmlns:p14="http://schemas.microsoft.com/office/powerpoint/2010/main" val="3490588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D0A57-0972-A875-02D0-4D943F0782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27A25-EC62-1E95-FC20-91733FF6C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659A9-A9D6-A827-2D3A-4DF54EE4CC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0679EEE-F26D-DAE6-005E-5802553BACD0}"/>
              </a:ext>
            </a:extLst>
          </p:cNvPr>
          <p:cNvSpPr>
            <a:spLocks noGrp="1"/>
          </p:cNvSpPr>
          <p:nvPr>
            <p:ph type="sldNum" sz="quarter" idx="5"/>
          </p:nvPr>
        </p:nvSpPr>
        <p:spPr/>
        <p:txBody>
          <a:bodyPr/>
          <a:lstStyle/>
          <a:p>
            <a:fld id="{E6E386BD-F9D3-714A-97D3-CE79C60822CC}" type="slidenum">
              <a:rPr lang="en-US" smtClean="0"/>
              <a:t>35</a:t>
            </a:fld>
            <a:endParaRPr lang="en-US"/>
          </a:p>
        </p:txBody>
      </p:sp>
    </p:spTree>
    <p:extLst>
      <p:ext uri="{BB962C8B-B14F-4D97-AF65-F5344CB8AC3E}">
        <p14:creationId xmlns:p14="http://schemas.microsoft.com/office/powerpoint/2010/main" val="1953760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A3662-75FA-0B7D-BE34-093303DE3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37A6D-A4D4-1967-9DEF-90EDBB43E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8C30A1-6D4C-F22E-E8BE-80569B2B64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7E334FA-60F8-F5D6-4BE3-208CBEAAD79E}"/>
              </a:ext>
            </a:extLst>
          </p:cNvPr>
          <p:cNvSpPr>
            <a:spLocks noGrp="1"/>
          </p:cNvSpPr>
          <p:nvPr>
            <p:ph type="sldNum" sz="quarter" idx="5"/>
          </p:nvPr>
        </p:nvSpPr>
        <p:spPr/>
        <p:txBody>
          <a:bodyPr/>
          <a:lstStyle/>
          <a:p>
            <a:fld id="{E6E386BD-F9D3-714A-97D3-CE79C60822CC}" type="slidenum">
              <a:rPr lang="en-US" smtClean="0"/>
              <a:t>36</a:t>
            </a:fld>
            <a:endParaRPr lang="en-US"/>
          </a:p>
        </p:txBody>
      </p:sp>
    </p:spTree>
    <p:extLst>
      <p:ext uri="{BB962C8B-B14F-4D97-AF65-F5344CB8AC3E}">
        <p14:creationId xmlns:p14="http://schemas.microsoft.com/office/powerpoint/2010/main" val="3220686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8BA51-3CB2-A41B-FE2E-A26D0632D2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92D1B-6CB1-2518-000A-93DB04E80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D585E-B237-A05E-9502-1DE5815973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AB82B4E-5C7D-579A-3CA9-C91E0F611C7D}"/>
              </a:ext>
            </a:extLst>
          </p:cNvPr>
          <p:cNvSpPr>
            <a:spLocks noGrp="1"/>
          </p:cNvSpPr>
          <p:nvPr>
            <p:ph type="sldNum" sz="quarter" idx="5"/>
          </p:nvPr>
        </p:nvSpPr>
        <p:spPr/>
        <p:txBody>
          <a:bodyPr/>
          <a:lstStyle/>
          <a:p>
            <a:fld id="{E6E386BD-F9D3-714A-97D3-CE79C60822CC}" type="slidenum">
              <a:rPr lang="en-US" smtClean="0"/>
              <a:t>37</a:t>
            </a:fld>
            <a:endParaRPr lang="en-US"/>
          </a:p>
        </p:txBody>
      </p:sp>
    </p:spTree>
    <p:extLst>
      <p:ext uri="{BB962C8B-B14F-4D97-AF65-F5344CB8AC3E}">
        <p14:creationId xmlns:p14="http://schemas.microsoft.com/office/powerpoint/2010/main" val="297539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92A6B-1627-3457-6563-049128501A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DF3E7-FCEE-0FB8-9160-3759EE31C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A565E-7C30-06F0-256E-6F085347D2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D17C01F-AA69-E334-BF80-951CCDFA850E}"/>
              </a:ext>
            </a:extLst>
          </p:cNvPr>
          <p:cNvSpPr>
            <a:spLocks noGrp="1"/>
          </p:cNvSpPr>
          <p:nvPr>
            <p:ph type="sldNum" sz="quarter" idx="5"/>
          </p:nvPr>
        </p:nvSpPr>
        <p:spPr/>
        <p:txBody>
          <a:bodyPr/>
          <a:lstStyle/>
          <a:p>
            <a:fld id="{E6E386BD-F9D3-714A-97D3-CE79C60822CC}" type="slidenum">
              <a:rPr lang="en-US" smtClean="0"/>
              <a:t>38</a:t>
            </a:fld>
            <a:endParaRPr lang="en-US"/>
          </a:p>
        </p:txBody>
      </p:sp>
    </p:spTree>
    <p:extLst>
      <p:ext uri="{BB962C8B-B14F-4D97-AF65-F5344CB8AC3E}">
        <p14:creationId xmlns:p14="http://schemas.microsoft.com/office/powerpoint/2010/main" val="3657455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D714C-7449-EE1A-301A-39A00AE219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76D2F-CB73-7264-549E-39970B26FC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4EAE2-4D8F-D9BA-65A4-CAD61D8239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FA77C5D0-AD2F-1A7C-1F66-B59320DA89CB}"/>
              </a:ext>
            </a:extLst>
          </p:cNvPr>
          <p:cNvSpPr>
            <a:spLocks noGrp="1"/>
          </p:cNvSpPr>
          <p:nvPr>
            <p:ph type="sldNum" sz="quarter" idx="5"/>
          </p:nvPr>
        </p:nvSpPr>
        <p:spPr/>
        <p:txBody>
          <a:bodyPr/>
          <a:lstStyle/>
          <a:p>
            <a:fld id="{E6E386BD-F9D3-714A-97D3-CE79C60822CC}" type="slidenum">
              <a:rPr lang="en-US" smtClean="0"/>
              <a:t>39</a:t>
            </a:fld>
            <a:endParaRPr lang="en-US"/>
          </a:p>
        </p:txBody>
      </p:sp>
    </p:spTree>
    <p:extLst>
      <p:ext uri="{BB962C8B-B14F-4D97-AF65-F5344CB8AC3E}">
        <p14:creationId xmlns:p14="http://schemas.microsoft.com/office/powerpoint/2010/main" val="827382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EE328-E057-9FF3-AE7E-45ED3204B1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02923-20DE-DC6C-1827-19419C150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C91CF-1876-FAA9-2A14-EE305FFDA5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2056A43-2EBC-6669-EAC3-543596E3CD1F}"/>
              </a:ext>
            </a:extLst>
          </p:cNvPr>
          <p:cNvSpPr>
            <a:spLocks noGrp="1"/>
          </p:cNvSpPr>
          <p:nvPr>
            <p:ph type="sldNum" sz="quarter" idx="5"/>
          </p:nvPr>
        </p:nvSpPr>
        <p:spPr/>
        <p:txBody>
          <a:bodyPr/>
          <a:lstStyle/>
          <a:p>
            <a:fld id="{E6E386BD-F9D3-714A-97D3-CE79C60822CC}" type="slidenum">
              <a:rPr lang="en-US" smtClean="0"/>
              <a:t>4</a:t>
            </a:fld>
            <a:endParaRPr lang="en-US"/>
          </a:p>
        </p:txBody>
      </p:sp>
    </p:spTree>
    <p:extLst>
      <p:ext uri="{BB962C8B-B14F-4D97-AF65-F5344CB8AC3E}">
        <p14:creationId xmlns:p14="http://schemas.microsoft.com/office/powerpoint/2010/main" val="2824034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3D097-3E83-E60B-C843-009AEFEC3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A348B-BAF7-07C0-5422-B4EE07DB0B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12986-FC83-8250-236B-DB467DD51F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4A51F19-6876-A756-F0BC-4FC64F5EF70B}"/>
              </a:ext>
            </a:extLst>
          </p:cNvPr>
          <p:cNvSpPr>
            <a:spLocks noGrp="1"/>
          </p:cNvSpPr>
          <p:nvPr>
            <p:ph type="sldNum" sz="quarter" idx="5"/>
          </p:nvPr>
        </p:nvSpPr>
        <p:spPr/>
        <p:txBody>
          <a:bodyPr/>
          <a:lstStyle/>
          <a:p>
            <a:fld id="{E6E386BD-F9D3-714A-97D3-CE79C60822CC}" type="slidenum">
              <a:rPr lang="en-US" smtClean="0"/>
              <a:t>40</a:t>
            </a:fld>
            <a:endParaRPr lang="en-US"/>
          </a:p>
        </p:txBody>
      </p:sp>
    </p:spTree>
    <p:extLst>
      <p:ext uri="{BB962C8B-B14F-4D97-AF65-F5344CB8AC3E}">
        <p14:creationId xmlns:p14="http://schemas.microsoft.com/office/powerpoint/2010/main" val="4093205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F4A85-2715-20B9-1778-7FCDD995CF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67ABDC-1FA5-384D-FC14-385E1F7FE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99BBD-E9B9-6885-DE4A-6D28E6AA01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5A9D4DA-47D1-6B17-A051-88D4EA7BC9A2}"/>
              </a:ext>
            </a:extLst>
          </p:cNvPr>
          <p:cNvSpPr>
            <a:spLocks noGrp="1"/>
          </p:cNvSpPr>
          <p:nvPr>
            <p:ph type="sldNum" sz="quarter" idx="5"/>
          </p:nvPr>
        </p:nvSpPr>
        <p:spPr/>
        <p:txBody>
          <a:bodyPr/>
          <a:lstStyle/>
          <a:p>
            <a:fld id="{E6E386BD-F9D3-714A-97D3-CE79C60822CC}" type="slidenum">
              <a:rPr lang="en-US" smtClean="0"/>
              <a:t>41</a:t>
            </a:fld>
            <a:endParaRPr lang="en-US"/>
          </a:p>
        </p:txBody>
      </p:sp>
    </p:spTree>
    <p:extLst>
      <p:ext uri="{BB962C8B-B14F-4D97-AF65-F5344CB8AC3E}">
        <p14:creationId xmlns:p14="http://schemas.microsoft.com/office/powerpoint/2010/main" val="2412271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30AAD-1D61-E717-45A1-EA045B28D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BFF6D-EAF5-530C-F442-F9FCB74AAB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56F7A2-22EE-AF06-E5F6-05FD14B596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7767F67-123F-7F3D-0640-6ABCDA68EB49}"/>
              </a:ext>
            </a:extLst>
          </p:cNvPr>
          <p:cNvSpPr>
            <a:spLocks noGrp="1"/>
          </p:cNvSpPr>
          <p:nvPr>
            <p:ph type="sldNum" sz="quarter" idx="5"/>
          </p:nvPr>
        </p:nvSpPr>
        <p:spPr/>
        <p:txBody>
          <a:bodyPr/>
          <a:lstStyle/>
          <a:p>
            <a:fld id="{E6E386BD-F9D3-714A-97D3-CE79C60822CC}" type="slidenum">
              <a:rPr lang="en-US" smtClean="0"/>
              <a:t>42</a:t>
            </a:fld>
            <a:endParaRPr lang="en-US"/>
          </a:p>
        </p:txBody>
      </p:sp>
    </p:spTree>
    <p:extLst>
      <p:ext uri="{BB962C8B-B14F-4D97-AF65-F5344CB8AC3E}">
        <p14:creationId xmlns:p14="http://schemas.microsoft.com/office/powerpoint/2010/main" val="699326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2BD6F-6A4B-06DC-96ED-CBE64DA3B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005AC-896F-14D5-9A8E-D5EB3E089C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DAF9F4-01EC-78D4-B811-73A4876E8D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10648B8-07B1-1076-4F98-749941939C4B}"/>
              </a:ext>
            </a:extLst>
          </p:cNvPr>
          <p:cNvSpPr>
            <a:spLocks noGrp="1"/>
          </p:cNvSpPr>
          <p:nvPr>
            <p:ph type="sldNum" sz="quarter" idx="5"/>
          </p:nvPr>
        </p:nvSpPr>
        <p:spPr/>
        <p:txBody>
          <a:bodyPr/>
          <a:lstStyle/>
          <a:p>
            <a:fld id="{E6E386BD-F9D3-714A-97D3-CE79C60822CC}" type="slidenum">
              <a:rPr lang="en-US" smtClean="0"/>
              <a:t>43</a:t>
            </a:fld>
            <a:endParaRPr lang="en-US"/>
          </a:p>
        </p:txBody>
      </p:sp>
    </p:spTree>
    <p:extLst>
      <p:ext uri="{BB962C8B-B14F-4D97-AF65-F5344CB8AC3E}">
        <p14:creationId xmlns:p14="http://schemas.microsoft.com/office/powerpoint/2010/main" val="2422824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688F9-BCE7-93A8-E8CF-E9864357E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3BE6EA-58EA-AE84-C702-11CEE579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8BC6F-D1A7-E569-B862-95C17F6AC2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E9D95CC-E543-D538-DC28-068DD6367C66}"/>
              </a:ext>
            </a:extLst>
          </p:cNvPr>
          <p:cNvSpPr>
            <a:spLocks noGrp="1"/>
          </p:cNvSpPr>
          <p:nvPr>
            <p:ph type="sldNum" sz="quarter" idx="5"/>
          </p:nvPr>
        </p:nvSpPr>
        <p:spPr/>
        <p:txBody>
          <a:bodyPr/>
          <a:lstStyle/>
          <a:p>
            <a:fld id="{E6E386BD-F9D3-714A-97D3-CE79C60822CC}" type="slidenum">
              <a:rPr lang="en-US" smtClean="0"/>
              <a:t>44</a:t>
            </a:fld>
            <a:endParaRPr lang="en-US"/>
          </a:p>
        </p:txBody>
      </p:sp>
    </p:spTree>
    <p:extLst>
      <p:ext uri="{BB962C8B-B14F-4D97-AF65-F5344CB8AC3E}">
        <p14:creationId xmlns:p14="http://schemas.microsoft.com/office/powerpoint/2010/main" val="9232914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EB8-2BC0-DCF1-B1C2-5CB5611FE3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201992-C8B4-0646-E154-19822DA402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64356-F6D0-9D1B-47BD-63702F970A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45317B1-62FC-6E72-EDEA-84423947A5C0}"/>
              </a:ext>
            </a:extLst>
          </p:cNvPr>
          <p:cNvSpPr>
            <a:spLocks noGrp="1"/>
          </p:cNvSpPr>
          <p:nvPr>
            <p:ph type="sldNum" sz="quarter" idx="5"/>
          </p:nvPr>
        </p:nvSpPr>
        <p:spPr/>
        <p:txBody>
          <a:bodyPr/>
          <a:lstStyle/>
          <a:p>
            <a:fld id="{E6E386BD-F9D3-714A-97D3-CE79C60822CC}" type="slidenum">
              <a:rPr lang="en-US" smtClean="0"/>
              <a:t>45</a:t>
            </a:fld>
            <a:endParaRPr lang="en-US"/>
          </a:p>
        </p:txBody>
      </p:sp>
    </p:spTree>
    <p:extLst>
      <p:ext uri="{BB962C8B-B14F-4D97-AF65-F5344CB8AC3E}">
        <p14:creationId xmlns:p14="http://schemas.microsoft.com/office/powerpoint/2010/main" val="128031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81B2-B3D2-F168-DE23-2670479C0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CCE07-1589-CE5E-1026-D16FA86CB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10019-DD7F-E252-BBE7-1702C7D3FF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D1271EB-4217-7D9D-FFB5-04907DAC80EF}"/>
              </a:ext>
            </a:extLst>
          </p:cNvPr>
          <p:cNvSpPr>
            <a:spLocks noGrp="1"/>
          </p:cNvSpPr>
          <p:nvPr>
            <p:ph type="sldNum" sz="quarter" idx="5"/>
          </p:nvPr>
        </p:nvSpPr>
        <p:spPr/>
        <p:txBody>
          <a:bodyPr/>
          <a:lstStyle/>
          <a:p>
            <a:fld id="{E6E386BD-F9D3-714A-97D3-CE79C60822CC}" type="slidenum">
              <a:rPr lang="en-US" smtClean="0"/>
              <a:t>46</a:t>
            </a:fld>
            <a:endParaRPr lang="en-US"/>
          </a:p>
        </p:txBody>
      </p:sp>
    </p:spTree>
    <p:extLst>
      <p:ext uri="{BB962C8B-B14F-4D97-AF65-F5344CB8AC3E}">
        <p14:creationId xmlns:p14="http://schemas.microsoft.com/office/powerpoint/2010/main" val="3014042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E03DB-E9EC-1C1B-BDBC-D4766CED9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6223B-4A31-2987-A111-D510D1B86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BBE76-C798-C4DB-4F4A-E47BF4952E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B8CEBFF-D546-9670-85AE-902D43488A2D}"/>
              </a:ext>
            </a:extLst>
          </p:cNvPr>
          <p:cNvSpPr>
            <a:spLocks noGrp="1"/>
          </p:cNvSpPr>
          <p:nvPr>
            <p:ph type="sldNum" sz="quarter" idx="5"/>
          </p:nvPr>
        </p:nvSpPr>
        <p:spPr/>
        <p:txBody>
          <a:bodyPr/>
          <a:lstStyle/>
          <a:p>
            <a:fld id="{E6E386BD-F9D3-714A-97D3-CE79C60822CC}" type="slidenum">
              <a:rPr lang="en-US" smtClean="0"/>
              <a:t>47</a:t>
            </a:fld>
            <a:endParaRPr lang="en-US"/>
          </a:p>
        </p:txBody>
      </p:sp>
    </p:spTree>
    <p:extLst>
      <p:ext uri="{BB962C8B-B14F-4D97-AF65-F5344CB8AC3E}">
        <p14:creationId xmlns:p14="http://schemas.microsoft.com/office/powerpoint/2010/main" val="18936719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F918A-ED85-9720-B590-364272CE2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D2A7D-9F95-D4E7-4A24-536C3DF2D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83370C-27C0-B78D-0E74-5647E83173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95AA379-050A-4C66-CFAF-D006E9FB2F37}"/>
              </a:ext>
            </a:extLst>
          </p:cNvPr>
          <p:cNvSpPr>
            <a:spLocks noGrp="1"/>
          </p:cNvSpPr>
          <p:nvPr>
            <p:ph type="sldNum" sz="quarter" idx="5"/>
          </p:nvPr>
        </p:nvSpPr>
        <p:spPr/>
        <p:txBody>
          <a:bodyPr/>
          <a:lstStyle/>
          <a:p>
            <a:fld id="{E6E386BD-F9D3-714A-97D3-CE79C60822CC}" type="slidenum">
              <a:rPr lang="en-US" smtClean="0"/>
              <a:t>48</a:t>
            </a:fld>
            <a:endParaRPr lang="en-US"/>
          </a:p>
        </p:txBody>
      </p:sp>
    </p:spTree>
    <p:extLst>
      <p:ext uri="{BB962C8B-B14F-4D97-AF65-F5344CB8AC3E}">
        <p14:creationId xmlns:p14="http://schemas.microsoft.com/office/powerpoint/2010/main" val="2849171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1E634-8EB9-4D7A-8B96-D9A1DD157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935D4-B413-E1E5-77D1-8D014A9DD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E3C41-28D4-2A35-0704-93C6AFA3F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2F0BFDE-DA7E-BEAA-E991-4512742132B3}"/>
              </a:ext>
            </a:extLst>
          </p:cNvPr>
          <p:cNvSpPr>
            <a:spLocks noGrp="1"/>
          </p:cNvSpPr>
          <p:nvPr>
            <p:ph type="sldNum" sz="quarter" idx="5"/>
          </p:nvPr>
        </p:nvSpPr>
        <p:spPr/>
        <p:txBody>
          <a:bodyPr/>
          <a:lstStyle/>
          <a:p>
            <a:fld id="{E6E386BD-F9D3-714A-97D3-CE79C60822CC}" type="slidenum">
              <a:rPr lang="en-US" smtClean="0"/>
              <a:t>49</a:t>
            </a:fld>
            <a:endParaRPr lang="en-US"/>
          </a:p>
        </p:txBody>
      </p:sp>
    </p:spTree>
    <p:extLst>
      <p:ext uri="{BB962C8B-B14F-4D97-AF65-F5344CB8AC3E}">
        <p14:creationId xmlns:p14="http://schemas.microsoft.com/office/powerpoint/2010/main" val="1367393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65DB5-A620-D48F-CFBA-89169AD77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97BD9-DEB4-CE61-22CE-A06164FE3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23960-6463-BD0A-9BD6-962559672E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5FB07E8-C264-AF81-A4A6-F058B0508434}"/>
              </a:ext>
            </a:extLst>
          </p:cNvPr>
          <p:cNvSpPr>
            <a:spLocks noGrp="1"/>
          </p:cNvSpPr>
          <p:nvPr>
            <p:ph type="sldNum" sz="quarter" idx="5"/>
          </p:nvPr>
        </p:nvSpPr>
        <p:spPr/>
        <p:txBody>
          <a:bodyPr/>
          <a:lstStyle/>
          <a:p>
            <a:fld id="{E6E386BD-F9D3-714A-97D3-CE79C60822CC}" type="slidenum">
              <a:rPr lang="en-US" smtClean="0"/>
              <a:t>5</a:t>
            </a:fld>
            <a:endParaRPr lang="en-US"/>
          </a:p>
        </p:txBody>
      </p:sp>
    </p:spTree>
    <p:extLst>
      <p:ext uri="{BB962C8B-B14F-4D97-AF65-F5344CB8AC3E}">
        <p14:creationId xmlns:p14="http://schemas.microsoft.com/office/powerpoint/2010/main" val="7331741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B5B16-C825-8F3D-FE75-CB9F54DD3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057C7-BD79-7CF8-3D5A-83DCA7654B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E7B76B-6F31-D500-F0DF-2813BB7157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F2307F3-E73E-C6EF-F32A-D7FD5BBAA1D6}"/>
              </a:ext>
            </a:extLst>
          </p:cNvPr>
          <p:cNvSpPr>
            <a:spLocks noGrp="1"/>
          </p:cNvSpPr>
          <p:nvPr>
            <p:ph type="sldNum" sz="quarter" idx="5"/>
          </p:nvPr>
        </p:nvSpPr>
        <p:spPr/>
        <p:txBody>
          <a:bodyPr/>
          <a:lstStyle/>
          <a:p>
            <a:fld id="{E6E386BD-F9D3-714A-97D3-CE79C60822CC}" type="slidenum">
              <a:rPr lang="en-US" smtClean="0"/>
              <a:t>50</a:t>
            </a:fld>
            <a:endParaRPr lang="en-US"/>
          </a:p>
        </p:txBody>
      </p:sp>
    </p:spTree>
    <p:extLst>
      <p:ext uri="{BB962C8B-B14F-4D97-AF65-F5344CB8AC3E}">
        <p14:creationId xmlns:p14="http://schemas.microsoft.com/office/powerpoint/2010/main" val="3813069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4FC40-29E5-5E19-4324-9B691093B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24443-C8F6-F6C7-75ED-BFD7DB0BD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FD184-E748-D1D4-2B13-BCF469B70F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8C3F571-A6F3-1DBD-ECF4-7EAC0B8C8D99}"/>
              </a:ext>
            </a:extLst>
          </p:cNvPr>
          <p:cNvSpPr>
            <a:spLocks noGrp="1"/>
          </p:cNvSpPr>
          <p:nvPr>
            <p:ph type="sldNum" sz="quarter" idx="5"/>
          </p:nvPr>
        </p:nvSpPr>
        <p:spPr/>
        <p:txBody>
          <a:bodyPr/>
          <a:lstStyle/>
          <a:p>
            <a:fld id="{E6E386BD-F9D3-714A-97D3-CE79C60822CC}" type="slidenum">
              <a:rPr lang="en-US" smtClean="0"/>
              <a:t>51</a:t>
            </a:fld>
            <a:endParaRPr lang="en-US"/>
          </a:p>
        </p:txBody>
      </p:sp>
    </p:spTree>
    <p:extLst>
      <p:ext uri="{BB962C8B-B14F-4D97-AF65-F5344CB8AC3E}">
        <p14:creationId xmlns:p14="http://schemas.microsoft.com/office/powerpoint/2010/main" val="6933247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EC8AE-CE55-E8E3-AF23-6A43D81AE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7E6A0-3C70-ABB7-0077-D215A1E07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627B3-49AC-95A5-F4CD-BA64C79D26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E298B82-676B-CDE8-3321-861E1D138E8E}"/>
              </a:ext>
            </a:extLst>
          </p:cNvPr>
          <p:cNvSpPr>
            <a:spLocks noGrp="1"/>
          </p:cNvSpPr>
          <p:nvPr>
            <p:ph type="sldNum" sz="quarter" idx="5"/>
          </p:nvPr>
        </p:nvSpPr>
        <p:spPr/>
        <p:txBody>
          <a:bodyPr/>
          <a:lstStyle/>
          <a:p>
            <a:fld id="{E6E386BD-F9D3-714A-97D3-CE79C60822CC}" type="slidenum">
              <a:rPr lang="en-US" smtClean="0"/>
              <a:t>52</a:t>
            </a:fld>
            <a:endParaRPr lang="en-US"/>
          </a:p>
        </p:txBody>
      </p:sp>
    </p:spTree>
    <p:extLst>
      <p:ext uri="{BB962C8B-B14F-4D97-AF65-F5344CB8AC3E}">
        <p14:creationId xmlns:p14="http://schemas.microsoft.com/office/powerpoint/2010/main" val="35592998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B481D-F698-FA26-F5C3-F62023D3F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983E4-F5F3-D1C2-3217-839091E66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C2464-2F67-6F75-1E12-6B47E523B3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1AE50E3-8C82-EF0C-221C-A71C567E2AEE}"/>
              </a:ext>
            </a:extLst>
          </p:cNvPr>
          <p:cNvSpPr>
            <a:spLocks noGrp="1"/>
          </p:cNvSpPr>
          <p:nvPr>
            <p:ph type="sldNum" sz="quarter" idx="5"/>
          </p:nvPr>
        </p:nvSpPr>
        <p:spPr/>
        <p:txBody>
          <a:bodyPr/>
          <a:lstStyle/>
          <a:p>
            <a:fld id="{E6E386BD-F9D3-714A-97D3-CE79C60822CC}" type="slidenum">
              <a:rPr lang="en-US" smtClean="0"/>
              <a:t>53</a:t>
            </a:fld>
            <a:endParaRPr lang="en-US"/>
          </a:p>
        </p:txBody>
      </p:sp>
    </p:spTree>
    <p:extLst>
      <p:ext uri="{BB962C8B-B14F-4D97-AF65-F5344CB8AC3E}">
        <p14:creationId xmlns:p14="http://schemas.microsoft.com/office/powerpoint/2010/main" val="26668038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2509E-001E-EA4C-E5C7-F20296AAE8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29548-38BF-A68F-1881-961ADD6AA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981E22-6EA8-B45C-C285-6B4778A59A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D644051-94AD-FE4A-3CA3-6B0D1BD184BB}"/>
              </a:ext>
            </a:extLst>
          </p:cNvPr>
          <p:cNvSpPr>
            <a:spLocks noGrp="1"/>
          </p:cNvSpPr>
          <p:nvPr>
            <p:ph type="sldNum" sz="quarter" idx="5"/>
          </p:nvPr>
        </p:nvSpPr>
        <p:spPr/>
        <p:txBody>
          <a:bodyPr/>
          <a:lstStyle/>
          <a:p>
            <a:fld id="{E6E386BD-F9D3-714A-97D3-CE79C60822CC}" type="slidenum">
              <a:rPr lang="en-US" smtClean="0"/>
              <a:t>54</a:t>
            </a:fld>
            <a:endParaRPr lang="en-US"/>
          </a:p>
        </p:txBody>
      </p:sp>
    </p:spTree>
    <p:extLst>
      <p:ext uri="{BB962C8B-B14F-4D97-AF65-F5344CB8AC3E}">
        <p14:creationId xmlns:p14="http://schemas.microsoft.com/office/powerpoint/2010/main" val="40689005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98FD9-F3B8-FD84-8DD1-41B331F224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07975-2459-40EC-21FC-C34C2EE4B6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8F0E9-0B77-C96D-A78D-C7E33E30AF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9622F81-634C-4B7A-7F48-5F415C95506C}"/>
              </a:ext>
            </a:extLst>
          </p:cNvPr>
          <p:cNvSpPr>
            <a:spLocks noGrp="1"/>
          </p:cNvSpPr>
          <p:nvPr>
            <p:ph type="sldNum" sz="quarter" idx="5"/>
          </p:nvPr>
        </p:nvSpPr>
        <p:spPr/>
        <p:txBody>
          <a:bodyPr/>
          <a:lstStyle/>
          <a:p>
            <a:fld id="{E6E386BD-F9D3-714A-97D3-CE79C60822CC}" type="slidenum">
              <a:rPr lang="en-US" smtClean="0"/>
              <a:t>55</a:t>
            </a:fld>
            <a:endParaRPr lang="en-US"/>
          </a:p>
        </p:txBody>
      </p:sp>
    </p:spTree>
    <p:extLst>
      <p:ext uri="{BB962C8B-B14F-4D97-AF65-F5344CB8AC3E}">
        <p14:creationId xmlns:p14="http://schemas.microsoft.com/office/powerpoint/2010/main" val="2168068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D2232-1EDF-7F2B-0027-BB96A764D1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AA2E68-0D12-9DDA-05E8-1A425FB24A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E14546-7104-1003-AAC6-EF62AF1E91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0C8E8A5-A13C-C460-A18D-4587209AB769}"/>
              </a:ext>
            </a:extLst>
          </p:cNvPr>
          <p:cNvSpPr>
            <a:spLocks noGrp="1"/>
          </p:cNvSpPr>
          <p:nvPr>
            <p:ph type="sldNum" sz="quarter" idx="5"/>
          </p:nvPr>
        </p:nvSpPr>
        <p:spPr/>
        <p:txBody>
          <a:bodyPr/>
          <a:lstStyle/>
          <a:p>
            <a:fld id="{E6E386BD-F9D3-714A-97D3-CE79C60822CC}" type="slidenum">
              <a:rPr lang="en-US" smtClean="0"/>
              <a:t>6</a:t>
            </a:fld>
            <a:endParaRPr lang="en-US"/>
          </a:p>
        </p:txBody>
      </p:sp>
    </p:spTree>
    <p:extLst>
      <p:ext uri="{BB962C8B-B14F-4D97-AF65-F5344CB8AC3E}">
        <p14:creationId xmlns:p14="http://schemas.microsoft.com/office/powerpoint/2010/main" val="2905862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20A9C-C92B-48A4-06C7-96AEAAC3A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5D70FD-FB58-2087-D197-5AFE5455F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B5394-2372-A6D6-A045-274C8CFAD7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5C6155C-D658-1560-B372-0C1A6352225A}"/>
              </a:ext>
            </a:extLst>
          </p:cNvPr>
          <p:cNvSpPr>
            <a:spLocks noGrp="1"/>
          </p:cNvSpPr>
          <p:nvPr>
            <p:ph type="sldNum" sz="quarter" idx="5"/>
          </p:nvPr>
        </p:nvSpPr>
        <p:spPr/>
        <p:txBody>
          <a:bodyPr/>
          <a:lstStyle/>
          <a:p>
            <a:fld id="{E6E386BD-F9D3-714A-97D3-CE79C60822CC}" type="slidenum">
              <a:rPr lang="en-US" smtClean="0"/>
              <a:t>7</a:t>
            </a:fld>
            <a:endParaRPr lang="en-US"/>
          </a:p>
        </p:txBody>
      </p:sp>
    </p:spTree>
    <p:extLst>
      <p:ext uri="{BB962C8B-B14F-4D97-AF65-F5344CB8AC3E}">
        <p14:creationId xmlns:p14="http://schemas.microsoft.com/office/powerpoint/2010/main" val="3863381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F514-274B-A7C7-1447-6F516B2AF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2FA16-F8F5-DDD7-199F-841AE80CE6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B767B-AB8A-4085-8725-C8A20121CF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81D22E8-F513-89ED-392D-5295D43C9A8F}"/>
              </a:ext>
            </a:extLst>
          </p:cNvPr>
          <p:cNvSpPr>
            <a:spLocks noGrp="1"/>
          </p:cNvSpPr>
          <p:nvPr>
            <p:ph type="sldNum" sz="quarter" idx="5"/>
          </p:nvPr>
        </p:nvSpPr>
        <p:spPr/>
        <p:txBody>
          <a:bodyPr/>
          <a:lstStyle/>
          <a:p>
            <a:fld id="{E6E386BD-F9D3-714A-97D3-CE79C60822CC}" type="slidenum">
              <a:rPr lang="en-US" smtClean="0"/>
              <a:t>8</a:t>
            </a:fld>
            <a:endParaRPr lang="en-US"/>
          </a:p>
        </p:txBody>
      </p:sp>
    </p:spTree>
    <p:extLst>
      <p:ext uri="{BB962C8B-B14F-4D97-AF65-F5344CB8AC3E}">
        <p14:creationId xmlns:p14="http://schemas.microsoft.com/office/powerpoint/2010/main" val="2341110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551C2-849C-A672-1EE4-EA6B1A5DB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299FA-330F-AED3-C80D-FC24CFD3E0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D948F3-A103-6680-D551-211750A5D3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09DE288-C4D2-E983-A1D7-ADC8C445C154}"/>
              </a:ext>
            </a:extLst>
          </p:cNvPr>
          <p:cNvSpPr>
            <a:spLocks noGrp="1"/>
          </p:cNvSpPr>
          <p:nvPr>
            <p:ph type="sldNum" sz="quarter" idx="5"/>
          </p:nvPr>
        </p:nvSpPr>
        <p:spPr/>
        <p:txBody>
          <a:bodyPr/>
          <a:lstStyle/>
          <a:p>
            <a:fld id="{E6E386BD-F9D3-714A-97D3-CE79C60822CC}" type="slidenum">
              <a:rPr lang="en-US" smtClean="0"/>
              <a:t>9</a:t>
            </a:fld>
            <a:endParaRPr lang="en-US"/>
          </a:p>
        </p:txBody>
      </p:sp>
    </p:spTree>
    <p:extLst>
      <p:ext uri="{BB962C8B-B14F-4D97-AF65-F5344CB8AC3E}">
        <p14:creationId xmlns:p14="http://schemas.microsoft.com/office/powerpoint/2010/main" val="139709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290691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654337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57052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46133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92378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19A013-20DB-C041-82DE-7D010733B9CD}" type="datetimeFigureOut">
              <a:rPr lang="en-US" smtClean="0"/>
              <a:t>8/14/25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501398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19A013-20DB-C041-82DE-7D010733B9CD}" type="datetimeFigureOut">
              <a:rPr lang="en-US" smtClean="0"/>
              <a:t>8/14/25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619523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19A013-20DB-C041-82DE-7D010733B9CD}" type="datetimeFigureOut">
              <a:rPr lang="en-US" smtClean="0"/>
              <a:t>8/14/25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1238192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19A013-20DB-C041-82DE-7D010733B9CD}" type="datetimeFigureOut">
              <a:rPr lang="en-US" smtClean="0"/>
              <a:t>8/14/25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138489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219A013-20DB-C041-82DE-7D010733B9CD}" type="datetimeFigureOut">
              <a:rPr lang="en-US" smtClean="0"/>
              <a:t>8/14/25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232882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219A013-20DB-C041-82DE-7D010733B9CD}" type="datetimeFigureOut">
              <a:rPr lang="en-US" smtClean="0"/>
              <a:t>8/14/25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93715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8/14/25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
        <p:nvSpPr>
          <p:cNvPr id="7" name="Rectangle 26">
            <a:extLst>
              <a:ext uri="{FF2B5EF4-FFF2-40B4-BE49-F238E27FC236}">
                <a16:creationId xmlns:a16="http://schemas.microsoft.com/office/drawing/2014/main" id="{9BAFD2D3-88A4-BC04-C2E9-10A3919C2F3E}"/>
              </a:ext>
            </a:extLst>
          </p:cNvPr>
          <p:cNvSpPr>
            <a:spLocks noChangeArrowheads="1"/>
          </p:cNvSpPr>
          <p:nvPr userDrawn="1"/>
        </p:nvSpPr>
        <p:spPr bwMode="auto">
          <a:xfrm>
            <a:off x="847613" y="120536"/>
            <a:ext cx="3288506" cy="307181"/>
          </a:xfrm>
          <a:prstGeom prst="rect">
            <a:avLst/>
          </a:prstGeom>
          <a:noFill/>
          <a:ln>
            <a:noFill/>
          </a:ln>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defRPr/>
            </a:pPr>
            <a:r>
              <a:rPr lang="en-US" altLang="x-none" sz="750" dirty="0">
                <a:solidFill>
                  <a:srgbClr val="24459C"/>
                </a:solidFill>
                <a:latin typeface="Arial" panose="020B0604020202020204" pitchFamily="34" charset="0"/>
                <a:cs typeface="Arial" panose="020B0604020202020204" pitchFamily="34" charset="0"/>
              </a:rPr>
              <a:t>            </a:t>
            </a:r>
            <a:r>
              <a:rPr lang="en-US" altLang="x-none" sz="750" b="0" dirty="0">
                <a:solidFill>
                  <a:srgbClr val="24459C"/>
                </a:solidFill>
                <a:latin typeface="Arial" panose="020B0604020202020204" pitchFamily="34" charset="0"/>
                <a:cs typeface="Arial" panose="020B0604020202020204" pitchFamily="34" charset="0"/>
              </a:rPr>
              <a:t>Christof </a:t>
            </a:r>
            <a:r>
              <a:rPr lang="en-US" altLang="x-none" sz="750" b="0" dirty="0" err="1">
                <a:solidFill>
                  <a:srgbClr val="24459C"/>
                </a:solidFill>
                <a:latin typeface="Arial" panose="020B0604020202020204" pitchFamily="34" charset="0"/>
                <a:cs typeface="Arial" panose="020B0604020202020204" pitchFamily="34" charset="0"/>
              </a:rPr>
              <a:t>Teuscher</a:t>
            </a:r>
            <a:r>
              <a:rPr lang="en-US" altLang="x-none" sz="750" dirty="0">
                <a:solidFill>
                  <a:srgbClr val="24459C"/>
                </a:solidFill>
                <a:latin typeface="Arial" panose="020B0604020202020204" pitchFamily="34" charset="0"/>
                <a:cs typeface="Arial" panose="020B0604020202020204" pitchFamily="34" charset="0"/>
              </a:rPr>
              <a:t>                 </a:t>
            </a:r>
            <a:r>
              <a:rPr lang="en-US" altLang="x-none" sz="750" b="0" dirty="0" err="1">
                <a:solidFill>
                  <a:srgbClr val="24459C"/>
                </a:solidFill>
                <a:latin typeface="Arial" panose="020B0604020202020204" pitchFamily="34" charset="0"/>
                <a:cs typeface="Arial" panose="020B0604020202020204" pitchFamily="34" charset="0"/>
              </a:rPr>
              <a:t>teuscher@pdx.edu</a:t>
            </a:r>
            <a:endParaRPr lang="en-US" altLang="x-none" sz="750" dirty="0">
              <a:solidFill>
                <a:srgbClr val="24459C"/>
              </a:solidFill>
              <a:latin typeface="Arial" panose="020B0604020202020204" pitchFamily="34" charset="0"/>
              <a:cs typeface="Arial" panose="020B0604020202020204" pitchFamily="34" charset="0"/>
            </a:endParaRPr>
          </a:p>
        </p:txBody>
      </p:sp>
      <p:sp>
        <p:nvSpPr>
          <p:cNvPr id="8" name="Rectangle 26">
            <a:extLst>
              <a:ext uri="{FF2B5EF4-FFF2-40B4-BE49-F238E27FC236}">
                <a16:creationId xmlns:a16="http://schemas.microsoft.com/office/drawing/2014/main" id="{EBE691C4-CC95-21B1-521C-72E9766471BB}"/>
              </a:ext>
            </a:extLst>
          </p:cNvPr>
          <p:cNvSpPr>
            <a:spLocks noChangeArrowheads="1"/>
          </p:cNvSpPr>
          <p:nvPr userDrawn="1"/>
        </p:nvSpPr>
        <p:spPr bwMode="auto">
          <a:xfrm>
            <a:off x="5247564" y="130969"/>
            <a:ext cx="2268140" cy="307181"/>
          </a:xfrm>
          <a:prstGeom prst="rect">
            <a:avLst/>
          </a:prstGeom>
          <a:noFill/>
          <a:ln>
            <a:noFill/>
          </a:ln>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eaLnBrk="1" hangingPunct="1">
              <a:defRPr/>
            </a:pPr>
            <a:r>
              <a:rPr lang="en-US" altLang="x-none" sz="750" b="0" dirty="0" err="1">
                <a:solidFill>
                  <a:srgbClr val="24459C"/>
                </a:solidFill>
                <a:latin typeface="Arial" panose="020B0604020202020204" pitchFamily="34" charset="0"/>
                <a:cs typeface="Arial" panose="020B0604020202020204" pitchFamily="34" charset="0"/>
              </a:rPr>
              <a:t>www.teuscher-lab.com</a:t>
            </a:r>
            <a:r>
              <a:rPr lang="en-US" altLang="x-none" sz="750" b="0" dirty="0">
                <a:solidFill>
                  <a:srgbClr val="24459C"/>
                </a:solidFill>
                <a:latin typeface="Arial" panose="020B0604020202020204" pitchFamily="34" charset="0"/>
                <a:cs typeface="Arial" panose="020B0604020202020204" pitchFamily="34" charset="0"/>
              </a:rPr>
              <a:t>/teaching</a:t>
            </a:r>
          </a:p>
        </p:txBody>
      </p:sp>
      <p:sp>
        <p:nvSpPr>
          <p:cNvPr id="9" name="Oval 8">
            <a:extLst>
              <a:ext uri="{FF2B5EF4-FFF2-40B4-BE49-F238E27FC236}">
                <a16:creationId xmlns:a16="http://schemas.microsoft.com/office/drawing/2014/main" id="{04007107-4C7A-6388-1647-58B65957A3DA}"/>
              </a:ext>
            </a:extLst>
          </p:cNvPr>
          <p:cNvSpPr/>
          <p:nvPr userDrawn="1"/>
        </p:nvSpPr>
        <p:spPr bwMode="auto">
          <a:xfrm>
            <a:off x="646133" y="182027"/>
            <a:ext cx="129462" cy="129462"/>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0" name="Oval 9">
            <a:extLst>
              <a:ext uri="{FF2B5EF4-FFF2-40B4-BE49-F238E27FC236}">
                <a16:creationId xmlns:a16="http://schemas.microsoft.com/office/drawing/2014/main" id="{5FB7DBDC-1080-2A07-316D-EA828BF56950}"/>
              </a:ext>
            </a:extLst>
          </p:cNvPr>
          <p:cNvSpPr/>
          <p:nvPr userDrawn="1"/>
        </p:nvSpPr>
        <p:spPr bwMode="auto">
          <a:xfrm>
            <a:off x="8337221" y="214982"/>
            <a:ext cx="129462" cy="129462"/>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1" name="Oval 10">
            <a:extLst>
              <a:ext uri="{FF2B5EF4-FFF2-40B4-BE49-F238E27FC236}">
                <a16:creationId xmlns:a16="http://schemas.microsoft.com/office/drawing/2014/main" id="{C8BB542E-AA85-C511-5A55-7CB156F9D3EF}"/>
              </a:ext>
            </a:extLst>
          </p:cNvPr>
          <p:cNvSpPr/>
          <p:nvPr userDrawn="1"/>
        </p:nvSpPr>
        <p:spPr bwMode="auto">
          <a:xfrm>
            <a:off x="8426345" y="359590"/>
            <a:ext cx="99153" cy="99153"/>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2" name="Oval 11">
            <a:extLst>
              <a:ext uri="{FF2B5EF4-FFF2-40B4-BE49-F238E27FC236}">
                <a16:creationId xmlns:a16="http://schemas.microsoft.com/office/drawing/2014/main" id="{EF1F6CA2-1700-64F4-7F7C-4973349DBC93}"/>
              </a:ext>
            </a:extLst>
          </p:cNvPr>
          <p:cNvSpPr/>
          <p:nvPr userDrawn="1"/>
        </p:nvSpPr>
        <p:spPr bwMode="auto">
          <a:xfrm>
            <a:off x="950575" y="198700"/>
            <a:ext cx="78863" cy="78863"/>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3" name="Oval 12">
            <a:extLst>
              <a:ext uri="{FF2B5EF4-FFF2-40B4-BE49-F238E27FC236}">
                <a16:creationId xmlns:a16="http://schemas.microsoft.com/office/drawing/2014/main" id="{F7783AB8-F6E3-FAD3-11AA-6933B09502E1}"/>
              </a:ext>
            </a:extLst>
          </p:cNvPr>
          <p:cNvSpPr/>
          <p:nvPr userDrawn="1"/>
        </p:nvSpPr>
        <p:spPr bwMode="auto">
          <a:xfrm>
            <a:off x="861875" y="360785"/>
            <a:ext cx="95806" cy="958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4" name="Oval 13">
            <a:extLst>
              <a:ext uri="{FF2B5EF4-FFF2-40B4-BE49-F238E27FC236}">
                <a16:creationId xmlns:a16="http://schemas.microsoft.com/office/drawing/2014/main" id="{1B71E639-31F9-28C4-C1EC-9C69F2DD0D41}"/>
              </a:ext>
            </a:extLst>
          </p:cNvPr>
          <p:cNvSpPr/>
          <p:nvPr userDrawn="1"/>
        </p:nvSpPr>
        <p:spPr bwMode="auto">
          <a:xfrm>
            <a:off x="591800" y="411384"/>
            <a:ext cx="57906" cy="579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5" name="Oval 14">
            <a:extLst>
              <a:ext uri="{FF2B5EF4-FFF2-40B4-BE49-F238E27FC236}">
                <a16:creationId xmlns:a16="http://schemas.microsoft.com/office/drawing/2014/main" id="{B36692F4-4B97-6294-ECDC-F130605664B1}"/>
              </a:ext>
            </a:extLst>
          </p:cNvPr>
          <p:cNvSpPr/>
          <p:nvPr userDrawn="1"/>
        </p:nvSpPr>
        <p:spPr bwMode="auto">
          <a:xfrm>
            <a:off x="2204311" y="296945"/>
            <a:ext cx="57906" cy="579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6" name="Oval 15">
            <a:extLst>
              <a:ext uri="{FF2B5EF4-FFF2-40B4-BE49-F238E27FC236}">
                <a16:creationId xmlns:a16="http://schemas.microsoft.com/office/drawing/2014/main" id="{483A22CE-FA3D-A49B-2A4C-A0F7DF664A02}"/>
              </a:ext>
            </a:extLst>
          </p:cNvPr>
          <p:cNvSpPr/>
          <p:nvPr userDrawn="1"/>
        </p:nvSpPr>
        <p:spPr bwMode="auto">
          <a:xfrm>
            <a:off x="8089877" y="332686"/>
            <a:ext cx="83195" cy="83195"/>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7" name="Oval 16">
            <a:extLst>
              <a:ext uri="{FF2B5EF4-FFF2-40B4-BE49-F238E27FC236}">
                <a16:creationId xmlns:a16="http://schemas.microsoft.com/office/drawing/2014/main" id="{CEB43AF4-441D-91E0-5FB4-84C5EB619628}"/>
              </a:ext>
            </a:extLst>
          </p:cNvPr>
          <p:cNvSpPr/>
          <p:nvPr userDrawn="1"/>
        </p:nvSpPr>
        <p:spPr bwMode="auto">
          <a:xfrm>
            <a:off x="7708877" y="261248"/>
            <a:ext cx="83195" cy="83195"/>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8" name="Oval 17">
            <a:extLst>
              <a:ext uri="{FF2B5EF4-FFF2-40B4-BE49-F238E27FC236}">
                <a16:creationId xmlns:a16="http://schemas.microsoft.com/office/drawing/2014/main" id="{8C65E716-7BE4-36B5-47AD-B69E8CA22CCD}"/>
              </a:ext>
            </a:extLst>
          </p:cNvPr>
          <p:cNvSpPr/>
          <p:nvPr userDrawn="1"/>
        </p:nvSpPr>
        <p:spPr bwMode="auto">
          <a:xfrm>
            <a:off x="7837464" y="394488"/>
            <a:ext cx="57906" cy="579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pic>
        <p:nvPicPr>
          <p:cNvPr id="19" name="Picture 21" descr="psulogo_horiz_msword.jpg">
            <a:extLst>
              <a:ext uri="{FF2B5EF4-FFF2-40B4-BE49-F238E27FC236}">
                <a16:creationId xmlns:a16="http://schemas.microsoft.com/office/drawing/2014/main" id="{5E640EA6-A5E8-7C61-E4EF-97F3C5D9E3A5}"/>
              </a:ext>
            </a:extLst>
          </p:cNvPr>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6889132" y="4664992"/>
            <a:ext cx="1639490" cy="3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A black background with a black square&#10;&#10;Description automatically generated with medium confidence">
            <a:extLst>
              <a:ext uri="{FF2B5EF4-FFF2-40B4-BE49-F238E27FC236}">
                <a16:creationId xmlns:a16="http://schemas.microsoft.com/office/drawing/2014/main" id="{33E85A9A-05D7-666A-13FD-FB7EEADF1D8F}"/>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591800" y="4673551"/>
            <a:ext cx="1775683" cy="311801"/>
          </a:xfrm>
          <a:prstGeom prst="rect">
            <a:avLst/>
          </a:prstGeom>
        </p:spPr>
      </p:pic>
    </p:spTree>
    <p:extLst>
      <p:ext uri="{BB962C8B-B14F-4D97-AF65-F5344CB8AC3E}">
        <p14:creationId xmlns:p14="http://schemas.microsoft.com/office/powerpoint/2010/main" val="35936582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doi.org/10.3389/fnins.2022.959626"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www.edn.com/network-on-chip-noc-interconnect-topologies-explained"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4.jpeg"/><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hyperlink" Target="https://ieeexplore.ieee.org/document/9395703" TargetMode="Externa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1.jpe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CPuaud9xi3U"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1038/s41467-025-57352-1"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38/s41586-024-08253-8"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038/s41586-024-08253-8"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38/s41586-024-08253-8"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hyperlink" Target="https://doi.org/10.1038/s41586-024-08253-8"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hyperlink" Target="https://doi.org/10.1038/s41586-024-08253-8"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038/s41467-025-57352-1"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DDA1822A-3F08-7B40-83F4-E9A869B62FF8}"/>
              </a:ext>
            </a:extLst>
          </p:cNvPr>
          <p:cNvSpPr>
            <a:spLocks noChangeArrowheads="1"/>
          </p:cNvSpPr>
          <p:nvPr/>
        </p:nvSpPr>
        <p:spPr bwMode="auto">
          <a:xfrm>
            <a:off x="-1" y="2300740"/>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200"/>
          </a:p>
        </p:txBody>
      </p:sp>
      <p:sp>
        <p:nvSpPr>
          <p:cNvPr id="9" name="Rectangle 8">
            <a:extLst>
              <a:ext uri="{FF2B5EF4-FFF2-40B4-BE49-F238E27FC236}">
                <a16:creationId xmlns:a16="http://schemas.microsoft.com/office/drawing/2014/main" id="{1BF0243F-FABB-B74A-B538-4A1368CF2AF0}"/>
              </a:ext>
            </a:extLst>
          </p:cNvPr>
          <p:cNvSpPr>
            <a:spLocks noChangeArrowheads="1"/>
          </p:cNvSpPr>
          <p:nvPr/>
        </p:nvSpPr>
        <p:spPr bwMode="auto">
          <a:xfrm>
            <a:off x="-1" y="1963793"/>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200"/>
          </a:p>
        </p:txBody>
      </p:sp>
      <p:sp>
        <p:nvSpPr>
          <p:cNvPr id="10" name="Rectangle 16">
            <a:extLst>
              <a:ext uri="{FF2B5EF4-FFF2-40B4-BE49-F238E27FC236}">
                <a16:creationId xmlns:a16="http://schemas.microsoft.com/office/drawing/2014/main" id="{225099E5-6654-6D41-ACCE-99A963B283DA}"/>
              </a:ext>
            </a:extLst>
          </p:cNvPr>
          <p:cNvSpPr>
            <a:spLocks noChangeArrowheads="1"/>
          </p:cNvSpPr>
          <p:nvPr/>
        </p:nvSpPr>
        <p:spPr bwMode="auto">
          <a:xfrm>
            <a:off x="163909" y="4517233"/>
            <a:ext cx="8713339" cy="545306"/>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1800"/>
          </a:p>
        </p:txBody>
      </p:sp>
      <p:sp>
        <p:nvSpPr>
          <p:cNvPr id="14" name="Rectangle 8">
            <a:extLst>
              <a:ext uri="{FF2B5EF4-FFF2-40B4-BE49-F238E27FC236}">
                <a16:creationId xmlns:a16="http://schemas.microsoft.com/office/drawing/2014/main" id="{4F00B387-DEA5-F44B-9221-48D85BA98465}"/>
              </a:ext>
            </a:extLst>
          </p:cNvPr>
          <p:cNvSpPr>
            <a:spLocks noChangeArrowheads="1"/>
          </p:cNvSpPr>
          <p:nvPr/>
        </p:nvSpPr>
        <p:spPr bwMode="auto">
          <a:xfrm>
            <a:off x="-1" y="2175723"/>
            <a:ext cx="915353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500"/>
          </a:p>
        </p:txBody>
      </p:sp>
      <p:sp>
        <p:nvSpPr>
          <p:cNvPr id="15" name="Rectangle 9">
            <a:extLst>
              <a:ext uri="{FF2B5EF4-FFF2-40B4-BE49-F238E27FC236}">
                <a16:creationId xmlns:a16="http://schemas.microsoft.com/office/drawing/2014/main" id="{7ED40819-BAF4-B74C-9294-0E5A26FDC2F7}"/>
              </a:ext>
            </a:extLst>
          </p:cNvPr>
          <p:cNvSpPr>
            <a:spLocks noChangeArrowheads="1"/>
          </p:cNvSpPr>
          <p:nvPr/>
        </p:nvSpPr>
        <p:spPr bwMode="auto">
          <a:xfrm>
            <a:off x="-1" y="2463855"/>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200">
                <a:solidFill>
                  <a:schemeClr val="accent2"/>
                </a:solidFill>
              </a:rPr>
              <a:t>teuscher@pdx.edu</a:t>
            </a:r>
          </a:p>
        </p:txBody>
      </p:sp>
      <p:sp>
        <p:nvSpPr>
          <p:cNvPr id="16" name="Rectangle 10">
            <a:extLst>
              <a:ext uri="{FF2B5EF4-FFF2-40B4-BE49-F238E27FC236}">
                <a16:creationId xmlns:a16="http://schemas.microsoft.com/office/drawing/2014/main" id="{00662374-3050-E148-ABD1-5B1157D993F8}"/>
              </a:ext>
            </a:extLst>
          </p:cNvPr>
          <p:cNvSpPr>
            <a:spLocks noChangeArrowheads="1"/>
          </p:cNvSpPr>
          <p:nvPr/>
        </p:nvSpPr>
        <p:spPr bwMode="auto">
          <a:xfrm>
            <a:off x="-1" y="2247161"/>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200">
                <a:solidFill>
                  <a:schemeClr val="accent2"/>
                </a:solidFill>
              </a:rPr>
              <a:t>www.teuscher-lab.com</a:t>
            </a:r>
          </a:p>
        </p:txBody>
      </p:sp>
      <p:grpSp>
        <p:nvGrpSpPr>
          <p:cNvPr id="17" name="Group 6">
            <a:extLst>
              <a:ext uri="{FF2B5EF4-FFF2-40B4-BE49-F238E27FC236}">
                <a16:creationId xmlns:a16="http://schemas.microsoft.com/office/drawing/2014/main" id="{8EEF0CA9-8F7D-DD4C-BDD9-2366B8C95FB4}"/>
              </a:ext>
            </a:extLst>
          </p:cNvPr>
          <p:cNvGrpSpPr>
            <a:grpSpLocks/>
          </p:cNvGrpSpPr>
          <p:nvPr/>
        </p:nvGrpSpPr>
        <p:grpSpPr bwMode="auto">
          <a:xfrm>
            <a:off x="-1" y="1736382"/>
            <a:ext cx="9153535" cy="669131"/>
            <a:chOff x="0" y="1661"/>
            <a:chExt cx="5760" cy="562"/>
          </a:xfrm>
        </p:grpSpPr>
        <p:sp>
          <p:nvSpPr>
            <p:cNvPr id="18" name="Rectangle 7">
              <a:extLst>
                <a:ext uri="{FF2B5EF4-FFF2-40B4-BE49-F238E27FC236}">
                  <a16:creationId xmlns:a16="http://schemas.microsoft.com/office/drawing/2014/main" id="{6076B17A-B467-524A-BE94-2794A9B255FA}"/>
                </a:ext>
              </a:extLst>
            </p:cNvPr>
            <p:cNvSpPr>
              <a:spLocks noChangeArrowheads="1"/>
            </p:cNvSpPr>
            <p:nvPr/>
          </p:nvSpPr>
          <p:spPr bwMode="auto">
            <a:xfrm>
              <a:off x="0" y="1661"/>
              <a:ext cx="5760"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500" dirty="0"/>
                <a:t>Portland State University</a:t>
              </a:r>
            </a:p>
            <a:p>
              <a:pPr algn="ctr" eaLnBrk="1" hangingPunct="1">
                <a:buFont typeface="Times" pitchFamily="2" charset="0"/>
                <a:buNone/>
              </a:pPr>
              <a:endParaRPr lang="en-US" altLang="en-US" sz="1500" dirty="0"/>
            </a:p>
          </p:txBody>
        </p:sp>
        <p:sp>
          <p:nvSpPr>
            <p:cNvPr id="19" name="Rectangle 8">
              <a:extLst>
                <a:ext uri="{FF2B5EF4-FFF2-40B4-BE49-F238E27FC236}">
                  <a16:creationId xmlns:a16="http://schemas.microsoft.com/office/drawing/2014/main" id="{773F6854-D829-B94A-8B10-C1BC57EC059A}"/>
                </a:ext>
              </a:extLst>
            </p:cNvPr>
            <p:cNvSpPr>
              <a:spLocks noChangeArrowheads="1"/>
            </p:cNvSpPr>
            <p:nvPr/>
          </p:nvSpPr>
          <p:spPr bwMode="auto">
            <a:xfrm>
              <a:off x="0" y="1905"/>
              <a:ext cx="576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500"/>
            </a:p>
          </p:txBody>
        </p:sp>
      </p:grpSp>
      <p:sp>
        <p:nvSpPr>
          <p:cNvPr id="20" name="Rectangle 7">
            <a:extLst>
              <a:ext uri="{FF2B5EF4-FFF2-40B4-BE49-F238E27FC236}">
                <a16:creationId xmlns:a16="http://schemas.microsoft.com/office/drawing/2014/main" id="{02BC9CDC-7546-F942-BDEB-05E9CF2DF84F}"/>
              </a:ext>
            </a:extLst>
          </p:cNvPr>
          <p:cNvSpPr>
            <a:spLocks noChangeArrowheads="1"/>
          </p:cNvSpPr>
          <p:nvPr/>
        </p:nvSpPr>
        <p:spPr bwMode="auto">
          <a:xfrm>
            <a:off x="1192" y="1973316"/>
            <a:ext cx="9153535"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500" dirty="0"/>
              <a:t>Department of Electrical and Computer Engineering (ECE)</a:t>
            </a:r>
          </a:p>
          <a:p>
            <a:pPr algn="ctr" eaLnBrk="1" hangingPunct="1">
              <a:buFont typeface="Times" pitchFamily="2" charset="0"/>
              <a:buNone/>
            </a:pPr>
            <a:endParaRPr lang="en-US" altLang="en-US" sz="1500" dirty="0"/>
          </a:p>
        </p:txBody>
      </p:sp>
      <p:sp>
        <p:nvSpPr>
          <p:cNvPr id="21" name="Rectangle 2">
            <a:extLst>
              <a:ext uri="{FF2B5EF4-FFF2-40B4-BE49-F238E27FC236}">
                <a16:creationId xmlns:a16="http://schemas.microsoft.com/office/drawing/2014/main" id="{0FA1916C-E7A4-D147-9A88-CA1526EC3579}"/>
              </a:ext>
            </a:extLst>
          </p:cNvPr>
          <p:cNvSpPr txBox="1">
            <a:spLocks noChangeArrowheads="1"/>
          </p:cNvSpPr>
          <p:nvPr/>
        </p:nvSpPr>
        <p:spPr bwMode="auto">
          <a:xfrm>
            <a:off x="0" y="991398"/>
            <a:ext cx="9144000" cy="87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3000" b="1" dirty="0">
                <a:solidFill>
                  <a:srgbClr val="24459C"/>
                </a:solidFill>
              </a:rPr>
              <a:t>Neuromorphic chips</a:t>
            </a:r>
          </a:p>
        </p:txBody>
      </p:sp>
      <p:sp>
        <p:nvSpPr>
          <p:cNvPr id="22" name="Rectangle 3">
            <a:extLst>
              <a:ext uri="{FF2B5EF4-FFF2-40B4-BE49-F238E27FC236}">
                <a16:creationId xmlns:a16="http://schemas.microsoft.com/office/drawing/2014/main" id="{B45F69AE-B44F-024F-8D40-4EFA64DB6FC8}"/>
              </a:ext>
            </a:extLst>
          </p:cNvPr>
          <p:cNvSpPr txBox="1">
            <a:spLocks noChangeArrowheads="1"/>
          </p:cNvSpPr>
          <p:nvPr/>
        </p:nvSpPr>
        <p:spPr bwMode="auto">
          <a:xfrm>
            <a:off x="-1" y="445711"/>
            <a:ext cx="9153535" cy="287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350" dirty="0"/>
              <a:t>Christof Teuscher</a:t>
            </a:r>
          </a:p>
        </p:txBody>
      </p:sp>
      <p:sp>
        <p:nvSpPr>
          <p:cNvPr id="23" name="Rectangle 2">
            <a:extLst>
              <a:ext uri="{FF2B5EF4-FFF2-40B4-BE49-F238E27FC236}">
                <a16:creationId xmlns:a16="http://schemas.microsoft.com/office/drawing/2014/main" id="{0E4E4401-5710-FF45-8D44-B977FAA97531}"/>
              </a:ext>
            </a:extLst>
          </p:cNvPr>
          <p:cNvSpPr txBox="1">
            <a:spLocks noChangeArrowheads="1"/>
          </p:cNvSpPr>
          <p:nvPr/>
        </p:nvSpPr>
        <p:spPr bwMode="auto">
          <a:xfrm>
            <a:off x="-9534" y="783634"/>
            <a:ext cx="9144000" cy="42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500" dirty="0">
                <a:solidFill>
                  <a:srgbClr val="FF6600"/>
                </a:solidFill>
              </a:rPr>
              <a:t>ECE 410/510: Hardware for AI and ML</a:t>
            </a:r>
          </a:p>
        </p:txBody>
      </p:sp>
      <p:sp>
        <p:nvSpPr>
          <p:cNvPr id="24" name="Rectangle 16">
            <a:extLst>
              <a:ext uri="{FF2B5EF4-FFF2-40B4-BE49-F238E27FC236}">
                <a16:creationId xmlns:a16="http://schemas.microsoft.com/office/drawing/2014/main" id="{253D9E23-CEF9-6F46-BFF7-427C00BA0B08}"/>
              </a:ext>
            </a:extLst>
          </p:cNvPr>
          <p:cNvSpPr>
            <a:spLocks noChangeArrowheads="1"/>
          </p:cNvSpPr>
          <p:nvPr/>
        </p:nvSpPr>
        <p:spPr bwMode="auto">
          <a:xfrm>
            <a:off x="165498" y="11514"/>
            <a:ext cx="8711750" cy="48339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1800"/>
          </a:p>
        </p:txBody>
      </p:sp>
      <p:pic>
        <p:nvPicPr>
          <p:cNvPr id="28" name="Picture 21" descr="psulogo_horiz_msword.jpg">
            <a:extLst>
              <a:ext uri="{FF2B5EF4-FFF2-40B4-BE49-F238E27FC236}">
                <a16:creationId xmlns:a16="http://schemas.microsoft.com/office/drawing/2014/main" id="{1B276CD8-E134-3C46-9AD0-A242F0890B3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82367" y="4517233"/>
            <a:ext cx="1639490" cy="3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black background with a black square&#10;&#10;Description automatically generated with medium confidence">
            <a:extLst>
              <a:ext uri="{FF2B5EF4-FFF2-40B4-BE49-F238E27FC236}">
                <a16:creationId xmlns:a16="http://schemas.microsoft.com/office/drawing/2014/main" id="{83F0B8B1-D392-3C10-E58F-6360151EDC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5718" y="4517233"/>
            <a:ext cx="1775683" cy="311801"/>
          </a:xfrm>
          <a:prstGeom prst="rect">
            <a:avLst/>
          </a:prstGeom>
        </p:spPr>
      </p:pic>
      <p:pic>
        <p:nvPicPr>
          <p:cNvPr id="5" name="Picture 4" descr="A robot hand touching a chip&#10;&#10;AI-generated content may be incorrect.">
            <a:extLst>
              <a:ext uri="{FF2B5EF4-FFF2-40B4-BE49-F238E27FC236}">
                <a16:creationId xmlns:a16="http://schemas.microsoft.com/office/drawing/2014/main" id="{A0510663-57B7-035B-DFFE-8342C936BDF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4717" y="2903807"/>
            <a:ext cx="1245438" cy="1245438"/>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descr="A computer hardware in a room&#10;&#10;AI-generated content may be incorrect.">
            <a:extLst>
              <a:ext uri="{FF2B5EF4-FFF2-40B4-BE49-F238E27FC236}">
                <a16:creationId xmlns:a16="http://schemas.microsoft.com/office/drawing/2014/main" id="{49C265D6-F85C-336E-ADED-8AD4680A3E0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83454" y="2894944"/>
            <a:ext cx="1245438" cy="1245438"/>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descr="A close-up of a computer chip&#10;&#10;AI-generated content may be incorrect.">
            <a:extLst>
              <a:ext uri="{FF2B5EF4-FFF2-40B4-BE49-F238E27FC236}">
                <a16:creationId xmlns:a16="http://schemas.microsoft.com/office/drawing/2014/main" id="{F7CD9633-5639-C261-435F-CA961E3FDF1B}"/>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337669" y="2908138"/>
            <a:ext cx="1245438" cy="1239960"/>
          </a:xfrm>
          <a:prstGeom prst="rect">
            <a:avLst/>
          </a:prstGeom>
          <a:ln>
            <a:solidFill>
              <a:schemeClr val="tx1"/>
            </a:solidFill>
          </a:ln>
          <a:effectLst>
            <a:outerShdw blurRad="50800" dist="38100" dir="2700000" algn="tl" rotWithShape="0">
              <a:prstClr val="black">
                <a:alpha val="40000"/>
              </a:prstClr>
            </a:outerShdw>
          </a:effectLst>
        </p:spPr>
      </p:pic>
      <p:pic>
        <p:nvPicPr>
          <p:cNvPr id="26" name="Picture 25" descr="A close-up of a computer chip&#10;&#10;AI-generated content may be incorrect.">
            <a:extLst>
              <a:ext uri="{FF2B5EF4-FFF2-40B4-BE49-F238E27FC236}">
                <a16:creationId xmlns:a16="http://schemas.microsoft.com/office/drawing/2014/main" id="{B84DED80-1B66-61D3-92A5-F9887919BBB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400501" y="2918391"/>
            <a:ext cx="2073191" cy="1248504"/>
          </a:xfrm>
          <a:prstGeom prst="rect">
            <a:avLst/>
          </a:prstGeom>
          <a:ln>
            <a:solidFill>
              <a:schemeClr val="tx1"/>
            </a:solidFill>
          </a:ln>
          <a:effectLst>
            <a:outerShdw blurRad="50800" dist="38100" dir="2700000" algn="tl" rotWithShape="0">
              <a:prstClr val="black">
                <a:alpha val="40000"/>
              </a:prstClr>
            </a:outerShdw>
          </a:effectLst>
        </p:spPr>
      </p:pic>
      <p:pic>
        <p:nvPicPr>
          <p:cNvPr id="31" name="Picture 30" descr="A close-up of a white square&#10;&#10;AI-generated content may be incorrect.">
            <a:extLst>
              <a:ext uri="{FF2B5EF4-FFF2-40B4-BE49-F238E27FC236}">
                <a16:creationId xmlns:a16="http://schemas.microsoft.com/office/drawing/2014/main" id="{DB3A117A-B708-893F-14AB-047C4609851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718" y="2903883"/>
            <a:ext cx="1701604" cy="123649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6397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6AABC-2E95-0068-4D1B-5DEC6B2CC2F3}"/>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B045F32-0C2A-0AEE-8144-494003C5359C}"/>
              </a:ext>
            </a:extLst>
          </p:cNvPr>
          <p:cNvSpPr txBox="1">
            <a:spLocks noChangeArrowheads="1"/>
          </p:cNvSpPr>
          <p:nvPr/>
        </p:nvSpPr>
        <p:spPr>
          <a:xfrm>
            <a:off x="153749" y="720269"/>
            <a:ext cx="2330506" cy="930505"/>
          </a:xfrm>
          <a:prstGeom prst="rect">
            <a:avLst/>
          </a:prstGeom>
        </p:spPr>
        <p:txBody>
          <a:bodyPr vert="horz" lIns="68580" tIns="34290" rIns="68580" bIns="34290" rtlCol="0" anchor="b">
            <a:normAutofit fontScale="62500" lnSpcReduction="2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pPr algn="l"/>
            <a:r>
              <a:rPr lang="en-US" altLang="en-US" sz="3200" dirty="0">
                <a:solidFill>
                  <a:schemeClr val="accent1">
                    <a:lumMod val="75000"/>
                  </a:schemeClr>
                </a:solidFill>
                <a:ea typeface="ＭＳ Ｐゴシック" panose="020B0600070205080204" pitchFamily="34" charset="-128"/>
              </a:rPr>
              <a:t>Commercial and emerging neuromorphic chips</a:t>
            </a:r>
          </a:p>
        </p:txBody>
      </p:sp>
      <p:pic>
        <p:nvPicPr>
          <p:cNvPr id="5" name="Picture 4" descr="A white table with black text&#10;&#10;AI-generated content may be incorrect.">
            <a:extLst>
              <a:ext uri="{FF2B5EF4-FFF2-40B4-BE49-F238E27FC236}">
                <a16:creationId xmlns:a16="http://schemas.microsoft.com/office/drawing/2014/main" id="{9C748C1E-D5A0-14AA-60C1-6B0E1FD78F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5634" y="720268"/>
            <a:ext cx="5805088" cy="3738443"/>
          </a:xfrm>
          <a:prstGeom prst="rect">
            <a:avLst/>
          </a:prstGeom>
        </p:spPr>
      </p:pic>
    </p:spTree>
    <p:extLst>
      <p:ext uri="{BB962C8B-B14F-4D97-AF65-F5344CB8AC3E}">
        <p14:creationId xmlns:p14="http://schemas.microsoft.com/office/powerpoint/2010/main" val="655018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34EA9-E0CE-1F91-8787-F02B7D655FD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F8B6E99-BF3C-3348-6813-BF23A36C48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800" y="0"/>
            <a:ext cx="8640400" cy="5168879"/>
          </a:xfrm>
          <a:prstGeom prst="rect">
            <a:avLst/>
          </a:prstGeom>
        </p:spPr>
      </p:pic>
      <p:sp>
        <p:nvSpPr>
          <p:cNvPr id="7" name="TextBox 6">
            <a:extLst>
              <a:ext uri="{FF2B5EF4-FFF2-40B4-BE49-F238E27FC236}">
                <a16:creationId xmlns:a16="http://schemas.microsoft.com/office/drawing/2014/main" id="{A47B8B09-13CC-794E-3BA2-3EDF72C298E2}"/>
              </a:ext>
            </a:extLst>
          </p:cNvPr>
          <p:cNvSpPr txBox="1"/>
          <p:nvPr/>
        </p:nvSpPr>
        <p:spPr>
          <a:xfrm>
            <a:off x="1403405" y="4705386"/>
            <a:ext cx="4572000" cy="261610"/>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hlinkClick r:id="rId4"/>
              </a:rPr>
              <a:t>https://doi.org/10.3389/fnins.2022.959626</a:t>
            </a:r>
            <a:r>
              <a:rPr lang="en-US" sz="1100" dirty="0">
                <a:latin typeface="Arial" panose="020B0604020202020204" pitchFamily="34" charset="0"/>
                <a:cs typeface="Arial" panose="020B0604020202020204" pitchFamily="34" charset="0"/>
              </a:rPr>
              <a:t> </a:t>
            </a:r>
          </a:p>
        </p:txBody>
      </p:sp>
      <p:sp>
        <p:nvSpPr>
          <p:cNvPr id="2" name="Rectangle 1">
            <a:extLst>
              <a:ext uri="{FF2B5EF4-FFF2-40B4-BE49-F238E27FC236}">
                <a16:creationId xmlns:a16="http://schemas.microsoft.com/office/drawing/2014/main" id="{A14AC3C0-9390-D3FF-9033-6F1E022FB9BC}"/>
              </a:ext>
            </a:extLst>
          </p:cNvPr>
          <p:cNvSpPr/>
          <p:nvPr/>
        </p:nvSpPr>
        <p:spPr>
          <a:xfrm>
            <a:off x="339865" y="1100517"/>
            <a:ext cx="8552335" cy="7849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CF0EFE-DF6A-8ECE-4699-6F3675CC4F1F}"/>
              </a:ext>
            </a:extLst>
          </p:cNvPr>
          <p:cNvSpPr/>
          <p:nvPr/>
        </p:nvSpPr>
        <p:spPr>
          <a:xfrm>
            <a:off x="339865" y="2201035"/>
            <a:ext cx="8552335" cy="3707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8D59588-3546-2605-B57C-F294007ADC1B}"/>
              </a:ext>
            </a:extLst>
          </p:cNvPr>
          <p:cNvSpPr/>
          <p:nvPr/>
        </p:nvSpPr>
        <p:spPr>
          <a:xfrm>
            <a:off x="339864" y="3188264"/>
            <a:ext cx="8552335" cy="4531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28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FCDF5-DA36-D5D9-7541-1DAC67BCB14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C42FCBD2-3393-2288-FB85-B01D4C6B25E1}"/>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Current limitations and challenges</a:t>
            </a:r>
          </a:p>
        </p:txBody>
      </p:sp>
      <p:sp>
        <p:nvSpPr>
          <p:cNvPr id="10" name="TextBox 9">
            <a:extLst>
              <a:ext uri="{FF2B5EF4-FFF2-40B4-BE49-F238E27FC236}">
                <a16:creationId xmlns:a16="http://schemas.microsoft.com/office/drawing/2014/main" id="{4697D9F5-1F92-9797-C282-6AD7E0A0512A}"/>
              </a:ext>
            </a:extLst>
          </p:cNvPr>
          <p:cNvSpPr txBox="1"/>
          <p:nvPr/>
        </p:nvSpPr>
        <p:spPr>
          <a:xfrm>
            <a:off x="473384" y="1092037"/>
            <a:ext cx="8197232" cy="3231654"/>
          </a:xfrm>
          <a:prstGeom prst="rect">
            <a:avLst/>
          </a:prstGeom>
          <a:noFill/>
        </p:spPr>
        <p:txBody>
          <a:bodyPr wrap="square">
            <a:spAutoFit/>
          </a:bodyPr>
          <a:lstStyle/>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Programming Models</a:t>
            </a:r>
            <a:r>
              <a:rPr lang="en-US" sz="1700" dirty="0">
                <a:latin typeface="Arial" panose="020B0604020202020204" pitchFamily="34" charset="0"/>
                <a:cs typeface="Arial" panose="020B0604020202020204" pitchFamily="34" charset="0"/>
              </a:rPr>
              <a:t>: Lack of standardized programming frameworks for neuromorphic hardware</a:t>
            </a:r>
          </a:p>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Application Development</a:t>
            </a:r>
            <a:r>
              <a:rPr lang="en-US" sz="1700" dirty="0">
                <a:latin typeface="Arial" panose="020B0604020202020204" pitchFamily="34" charset="0"/>
                <a:cs typeface="Arial" panose="020B0604020202020204" pitchFamily="34" charset="0"/>
              </a:rPr>
              <a:t>: Limited software ecosystem compared to traditional computing</a:t>
            </a:r>
          </a:p>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Scaling</a:t>
            </a:r>
            <a:r>
              <a:rPr lang="en-US" sz="1700" dirty="0">
                <a:latin typeface="Arial" panose="020B0604020202020204" pitchFamily="34" charset="0"/>
                <a:cs typeface="Arial" panose="020B0604020202020204" pitchFamily="34" charset="0"/>
              </a:rPr>
              <a:t>: Challenges in scaling to human-brain levels while maintaining efficiency</a:t>
            </a:r>
          </a:p>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Algorithm Mapping</a:t>
            </a:r>
            <a:r>
              <a:rPr lang="en-US" sz="1700" dirty="0">
                <a:latin typeface="Arial" panose="020B0604020202020204" pitchFamily="34" charset="0"/>
                <a:cs typeface="Arial" panose="020B0604020202020204" pitchFamily="34" charset="0"/>
              </a:rPr>
              <a:t>: Difficulty in mapping existing AI algorithms to neuromorphic architectures</a:t>
            </a:r>
          </a:p>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Adoption</a:t>
            </a:r>
            <a:r>
              <a:rPr lang="en-US" sz="1700" dirty="0">
                <a:latin typeface="Arial" panose="020B0604020202020204" pitchFamily="34" charset="0"/>
                <a:cs typeface="Arial" panose="020B0604020202020204" pitchFamily="34" charset="0"/>
              </a:rPr>
              <a:t>: Industry adoption still in early stages outside of research applications.</a:t>
            </a:r>
          </a:p>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Cost</a:t>
            </a:r>
            <a:r>
              <a:rPr lang="en-US" sz="1700" dirty="0">
                <a:latin typeface="Arial" panose="020B0604020202020204" pitchFamily="34" charset="0"/>
                <a:cs typeface="Arial" panose="020B0604020202020204" pitchFamily="34" charset="0"/>
              </a:rPr>
              <a:t>: Silicon cost of large-scale applications is prohibitive. Also: most neuromorphic chips rely on SRAM, which is ~2 orders of magnitude more expensive than DRAM.</a:t>
            </a:r>
          </a:p>
        </p:txBody>
      </p:sp>
    </p:spTree>
    <p:extLst>
      <p:ext uri="{BB962C8B-B14F-4D97-AF65-F5344CB8AC3E}">
        <p14:creationId xmlns:p14="http://schemas.microsoft.com/office/powerpoint/2010/main" val="129176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BF2A7-5DAD-2576-4304-72F5055570E1}"/>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A7C3C67F-98E7-1593-D4E0-86B9609CFCD0}"/>
              </a:ext>
            </a:extLst>
          </p:cNvPr>
          <p:cNvSpPr txBox="1">
            <a:spLocks noChangeArrowheads="1"/>
          </p:cNvSpPr>
          <p:nvPr/>
        </p:nvSpPr>
        <p:spPr>
          <a:xfrm>
            <a:off x="0" y="49561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Applications</a:t>
            </a:r>
          </a:p>
        </p:txBody>
      </p:sp>
      <p:sp>
        <p:nvSpPr>
          <p:cNvPr id="10" name="TextBox 9">
            <a:extLst>
              <a:ext uri="{FF2B5EF4-FFF2-40B4-BE49-F238E27FC236}">
                <a16:creationId xmlns:a16="http://schemas.microsoft.com/office/drawing/2014/main" id="{F6A86524-7A01-A001-D396-AEBB32436B86}"/>
              </a:ext>
            </a:extLst>
          </p:cNvPr>
          <p:cNvSpPr txBox="1"/>
          <p:nvPr/>
        </p:nvSpPr>
        <p:spPr>
          <a:xfrm>
            <a:off x="473384" y="964740"/>
            <a:ext cx="3377647" cy="3754874"/>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Real-Time Sensing and Processing</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Autonomous Vehicles</a:t>
            </a:r>
            <a:endParaRPr lang="en-US"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Edge Computing and IoT</a:t>
            </a:r>
            <a:endParaRPr lang="en-US"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Advanced Robotics</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Intelligent Analysis and Security</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Cybersecurity</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Healthcare Monitoring</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Voice and Speech Recognition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Advanced AI Applications</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Advanced AI Applications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Efficient Machine Learning</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Brain Research</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Aerospace and Defense</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728F2FD-4919-34EF-52EE-D9861CBA4ACE}"/>
              </a:ext>
            </a:extLst>
          </p:cNvPr>
          <p:cNvSpPr txBox="1"/>
          <p:nvPr/>
        </p:nvSpPr>
        <p:spPr>
          <a:xfrm>
            <a:off x="4242354" y="976464"/>
            <a:ext cx="4485478" cy="3524042"/>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Autonomous Vehicles</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NVIDIA</a:t>
            </a:r>
            <a:r>
              <a:rPr lang="en-US" sz="1100" dirty="0">
                <a:latin typeface="Arial" panose="020B0604020202020204" pitchFamily="34" charset="0"/>
                <a:cs typeface="Arial" panose="020B0604020202020204" pitchFamily="34" charset="0"/>
              </a:rPr>
              <a:t> DRIVE AGX provides "a scalable and energy-efficient AI computing platform designed to process the complex workloads required for autonomous driving."</a:t>
            </a:r>
          </a:p>
          <a:p>
            <a:pPr marL="285750" indent="-285750">
              <a:buFont typeface="Arial" panose="020B0604020202020204" pitchFamily="34" charset="0"/>
              <a:buChar char="•"/>
            </a:pPr>
            <a:r>
              <a:rPr lang="en-US" sz="1100" dirty="0">
                <a:latin typeface="Arial" panose="020B0604020202020204" pitchFamily="34" charset="0"/>
                <a:cs typeface="Arial" panose="020B0604020202020204" pitchFamily="34" charset="0"/>
              </a:rPr>
              <a:t>Full Self-Driving (FSD) Computer: </a:t>
            </a:r>
            <a:r>
              <a:rPr lang="en-US" sz="1100" b="1" dirty="0">
                <a:latin typeface="Arial" panose="020B0604020202020204" pitchFamily="34" charset="0"/>
                <a:cs typeface="Arial" panose="020B0604020202020204" pitchFamily="34" charset="0"/>
              </a:rPr>
              <a:t>Tesla</a:t>
            </a:r>
            <a:r>
              <a:rPr lang="en-US" sz="1100" dirty="0">
                <a:latin typeface="Arial" panose="020B0604020202020204" pitchFamily="34" charset="0"/>
                <a:cs typeface="Arial" panose="020B0604020202020204" pitchFamily="34" charset="0"/>
              </a:rPr>
              <a:t> initially used NVIDIA hardware but has since developed its own custom </a:t>
            </a:r>
            <a:r>
              <a:rPr lang="en-US" sz="1100" dirty="0" err="1">
                <a:latin typeface="Arial" panose="020B0604020202020204" pitchFamily="34" charset="0"/>
                <a:cs typeface="Arial" panose="020B0604020202020204" pitchFamily="34" charset="0"/>
              </a:rPr>
              <a:t>SoC.</a:t>
            </a:r>
            <a:r>
              <a:rPr lang="en-US" sz="1100" dirty="0">
                <a:latin typeface="Arial" panose="020B0604020202020204" pitchFamily="34" charset="0"/>
                <a:cs typeface="Arial" panose="020B0604020202020204" pitchFamily="34" charset="0"/>
              </a:rPr>
              <a:t> According to Elon Musk, designing their own chip allows Tesla "to be able to run the neural network at a fundamental, bare metal level" and optimize specifically for their needs. Tesla's FSD computer delivers 144 TOPS while consuming 72 watts of power.</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Intel Mobileye </a:t>
            </a:r>
            <a:r>
              <a:rPr lang="en-US" sz="1100" b="1" dirty="0" err="1">
                <a:latin typeface="Arial" panose="020B0604020202020204" pitchFamily="34" charset="0"/>
                <a:cs typeface="Arial" panose="020B0604020202020204" pitchFamily="34" charset="0"/>
              </a:rPr>
              <a:t>EyeQ</a:t>
            </a:r>
            <a:r>
              <a:rPr lang="en-US" sz="1100" dirty="0">
                <a:latin typeface="Arial" panose="020B0604020202020204" pitchFamily="34" charset="0"/>
                <a:cs typeface="Arial" panose="020B0604020202020204" pitchFamily="34" charset="0"/>
              </a:rPr>
              <a:t>: BMW, Volkswagen, and Nissan use Mobileye technology.</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Qualcomm's Snapdragon Ride</a:t>
            </a:r>
            <a:r>
              <a:rPr lang="en-US" sz="1100" dirty="0">
                <a:latin typeface="Arial" panose="020B0604020202020204" pitchFamily="34" charset="0"/>
                <a:cs typeface="Arial" panose="020B0604020202020204" pitchFamily="34" charset="0"/>
              </a:rPr>
              <a:t>: "designed to power all levels of automated driving" with a scalable architecture that can handle everything from basic driver assistance to fully autonomous driving. Volkswagen, BMW, General Motors, and Toyota have partnered with Qualcomm for their autonomous technology</a:t>
            </a:r>
          </a:p>
          <a:p>
            <a:pPr marL="285750" indent="-28575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8934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A7514-5669-0C1A-C18D-6537F7FAF0E5}"/>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29F9EF6-0A8C-5BCC-185F-463CE6D582A3}"/>
              </a:ext>
            </a:extLst>
          </p:cNvPr>
          <p:cNvSpPr txBox="1">
            <a:spLocks noChangeArrowheads="1"/>
          </p:cNvSpPr>
          <p:nvPr/>
        </p:nvSpPr>
        <p:spPr>
          <a:xfrm>
            <a:off x="0" y="640271"/>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How to communicate spikes?</a:t>
            </a:r>
          </a:p>
        </p:txBody>
      </p:sp>
      <p:pic>
        <p:nvPicPr>
          <p:cNvPr id="4" name="Picture 3" descr="A diagram of a network&#10;&#10;AI-generated content may be incorrect.">
            <a:extLst>
              <a:ext uri="{FF2B5EF4-FFF2-40B4-BE49-F238E27FC236}">
                <a16:creationId xmlns:a16="http://schemas.microsoft.com/office/drawing/2014/main" id="{188EACA6-4159-7EFB-0C00-50A9A43F46F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31" y="1830264"/>
            <a:ext cx="3016103" cy="1482969"/>
          </a:xfrm>
          <a:prstGeom prst="rect">
            <a:avLst/>
          </a:prstGeom>
        </p:spPr>
      </p:pic>
      <p:pic>
        <p:nvPicPr>
          <p:cNvPr id="6" name="Picture 5" descr="A diagram of a computer&#10;&#10;AI-generated content may be incorrect.">
            <a:extLst>
              <a:ext uri="{FF2B5EF4-FFF2-40B4-BE49-F238E27FC236}">
                <a16:creationId xmlns:a16="http://schemas.microsoft.com/office/drawing/2014/main" id="{67121006-7D5A-73A9-893F-FF54DACFF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25212" y="1682017"/>
            <a:ext cx="2716026" cy="1779465"/>
          </a:xfrm>
          <a:prstGeom prst="rect">
            <a:avLst/>
          </a:prstGeom>
        </p:spPr>
      </p:pic>
      <p:sp>
        <p:nvSpPr>
          <p:cNvPr id="7" name="Right Arrow 6">
            <a:extLst>
              <a:ext uri="{FF2B5EF4-FFF2-40B4-BE49-F238E27FC236}">
                <a16:creationId xmlns:a16="http://schemas.microsoft.com/office/drawing/2014/main" id="{14BFC60C-694E-21BA-568A-798EFDD84488}"/>
              </a:ext>
            </a:extLst>
          </p:cNvPr>
          <p:cNvSpPr/>
          <p:nvPr/>
        </p:nvSpPr>
        <p:spPr>
          <a:xfrm>
            <a:off x="4274117" y="2562955"/>
            <a:ext cx="814754" cy="21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7D1F4F4-A865-153E-6517-6FE3E7DF1359}"/>
              </a:ext>
            </a:extLst>
          </p:cNvPr>
          <p:cNvSpPr txBox="1"/>
          <p:nvPr/>
        </p:nvSpPr>
        <p:spPr>
          <a:xfrm>
            <a:off x="3843294" y="1978374"/>
            <a:ext cx="1676399"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Map on grid of processors</a:t>
            </a:r>
          </a:p>
        </p:txBody>
      </p:sp>
      <p:sp>
        <p:nvSpPr>
          <p:cNvPr id="3" name="TextBox 2">
            <a:extLst>
              <a:ext uri="{FF2B5EF4-FFF2-40B4-BE49-F238E27FC236}">
                <a16:creationId xmlns:a16="http://schemas.microsoft.com/office/drawing/2014/main" id="{E6D5C902-DE78-8B70-2E9C-5C5160032ECD}"/>
              </a:ext>
            </a:extLst>
          </p:cNvPr>
          <p:cNvSpPr txBox="1"/>
          <p:nvPr/>
        </p:nvSpPr>
        <p:spPr>
          <a:xfrm>
            <a:off x="0" y="1040168"/>
            <a:ext cx="9144000" cy="369332"/>
          </a:xfrm>
          <a:prstGeom prst="rect">
            <a:avLst/>
          </a:prstGeom>
          <a:noFill/>
        </p:spPr>
        <p:txBody>
          <a:bodyPr wrap="square" rtlCol="0">
            <a:spAutoFit/>
          </a:bodyPr>
          <a:lstStyle/>
          <a:p>
            <a:pPr algn="ctr"/>
            <a:r>
              <a:rPr lang="en-US" dirty="0">
                <a:solidFill>
                  <a:srgbClr val="FF0000"/>
                </a:solidFill>
              </a:rPr>
              <a:t>Not just on-chip, but across multiple chips, boards, servers, etc.</a:t>
            </a:r>
          </a:p>
        </p:txBody>
      </p:sp>
    </p:spTree>
    <p:extLst>
      <p:ext uri="{BB962C8B-B14F-4D97-AF65-F5344CB8AC3E}">
        <p14:creationId xmlns:p14="http://schemas.microsoft.com/office/powerpoint/2010/main" val="4154325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BEA96-D1A6-0C2E-D954-8C9FDD8963FE}"/>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9FCB1487-0A35-109C-38D4-63ECEDDBDBF5}"/>
              </a:ext>
            </a:extLst>
          </p:cNvPr>
          <p:cNvSpPr txBox="1">
            <a:spLocks noChangeArrowheads="1"/>
          </p:cNvSpPr>
          <p:nvPr/>
        </p:nvSpPr>
        <p:spPr>
          <a:xfrm>
            <a:off x="0" y="482010"/>
            <a:ext cx="9144000" cy="464344"/>
          </a:xfrm>
          <a:prstGeom prst="rect">
            <a:avLst/>
          </a:prstGeom>
        </p:spPr>
        <p:txBody>
          <a:bodyPr vert="horz" lIns="68580" tIns="34290" rIns="68580" bIns="34290" rtlCol="0" anchor="b">
            <a:normAutofit fontScale="850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It’s all about AER (Address Event Representation)</a:t>
            </a:r>
          </a:p>
        </p:txBody>
      </p:sp>
      <p:sp>
        <p:nvSpPr>
          <p:cNvPr id="10" name="TextBox 9">
            <a:extLst>
              <a:ext uri="{FF2B5EF4-FFF2-40B4-BE49-F238E27FC236}">
                <a16:creationId xmlns:a16="http://schemas.microsoft.com/office/drawing/2014/main" id="{A6D614CD-D2E6-57F9-120E-4C2F5D52626A}"/>
              </a:ext>
            </a:extLst>
          </p:cNvPr>
          <p:cNvSpPr txBox="1"/>
          <p:nvPr/>
        </p:nvSpPr>
        <p:spPr>
          <a:xfrm>
            <a:off x="333299" y="878094"/>
            <a:ext cx="8477402" cy="954107"/>
          </a:xfrm>
          <a:prstGeom prst="rect">
            <a:avLst/>
          </a:prstGeom>
          <a:noFill/>
        </p:spPr>
        <p:txBody>
          <a:bodyPr wrap="square">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Address Event Representation (AER) </a:t>
            </a:r>
            <a:r>
              <a:rPr lang="en-US" sz="1400" dirty="0">
                <a:latin typeface="Arial" panose="020B0604020202020204" pitchFamily="34" charset="0"/>
                <a:cs typeface="Arial" panose="020B0604020202020204" pitchFamily="34" charset="0"/>
              </a:rPr>
              <a:t>is a spike event message passing protocol for Network-on-Chip (NoC).</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Almost all hardware and software simulation environments use a variant of AER.</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4" name="Picture 3" descr="A diagram of a computer network&#10;&#10;AI-generated content may be incorrect.">
            <a:extLst>
              <a:ext uri="{FF2B5EF4-FFF2-40B4-BE49-F238E27FC236}">
                <a16:creationId xmlns:a16="http://schemas.microsoft.com/office/drawing/2014/main" id="{4C5C8D54-B899-F3F1-136B-41633D8D80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9848" y="1751231"/>
            <a:ext cx="3120853" cy="1888784"/>
          </a:xfrm>
          <a:prstGeom prst="rect">
            <a:avLst/>
          </a:prstGeom>
        </p:spPr>
      </p:pic>
      <p:pic>
        <p:nvPicPr>
          <p:cNvPr id="6" name="Picture 5" descr="A white sign with black text&#10;&#10;AI-generated content may be incorrect.">
            <a:extLst>
              <a:ext uri="{FF2B5EF4-FFF2-40B4-BE49-F238E27FC236}">
                <a16:creationId xmlns:a16="http://schemas.microsoft.com/office/drawing/2014/main" id="{D56423D5-430D-9774-08B2-F528365E40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89848" y="3710821"/>
            <a:ext cx="2980274" cy="734071"/>
          </a:xfrm>
          <a:prstGeom prst="rect">
            <a:avLst/>
          </a:prstGeom>
        </p:spPr>
      </p:pic>
      <p:sp>
        <p:nvSpPr>
          <p:cNvPr id="7" name="TextBox 6">
            <a:extLst>
              <a:ext uri="{FF2B5EF4-FFF2-40B4-BE49-F238E27FC236}">
                <a16:creationId xmlns:a16="http://schemas.microsoft.com/office/drawing/2014/main" id="{A12E712F-DDC6-793F-C2F4-D4DABBF1D4E8}"/>
              </a:ext>
            </a:extLst>
          </p:cNvPr>
          <p:cNvSpPr txBox="1"/>
          <p:nvPr/>
        </p:nvSpPr>
        <p:spPr>
          <a:xfrm>
            <a:off x="333299" y="1546077"/>
            <a:ext cx="5293778" cy="3277820"/>
          </a:xfrm>
          <a:prstGeom prst="rect">
            <a:avLst/>
          </a:prstGeom>
          <a:noFill/>
        </p:spPr>
        <p:txBody>
          <a:bodyPr wrap="square">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The simplest and most efficient implementation of AER sends a firing neuron's unique identification number to all of the nodes containing any of that neuron's targets.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Each spike is typically encoded as a packet containing source/destination information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Only active neurons that produce spikes generate messages.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timing information is implicit in when the message is sent.</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Efficient, event-driven communication system.</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AER allows for asynchronous, sparse communication between neuromorphic cores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A NoC routes these spike event messages between different neural processing elements.</a:t>
            </a:r>
          </a:p>
          <a:p>
            <a:pPr marL="285750" indent="-28575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2968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BC08E-B89B-9D87-4477-F8F47ADCC231}"/>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EC89538E-1A20-9BF8-EE70-4D6A5788F259}"/>
              </a:ext>
            </a:extLst>
          </p:cNvPr>
          <p:cNvSpPr txBox="1">
            <a:spLocks noChangeArrowheads="1"/>
          </p:cNvSpPr>
          <p:nvPr/>
        </p:nvSpPr>
        <p:spPr>
          <a:xfrm>
            <a:off x="0" y="482010"/>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What is a Network-on-Chip (NoC)</a:t>
            </a:r>
          </a:p>
        </p:txBody>
      </p:sp>
      <p:sp>
        <p:nvSpPr>
          <p:cNvPr id="7" name="TextBox 6">
            <a:extLst>
              <a:ext uri="{FF2B5EF4-FFF2-40B4-BE49-F238E27FC236}">
                <a16:creationId xmlns:a16="http://schemas.microsoft.com/office/drawing/2014/main" id="{16ADC2D7-02A2-96A2-5A73-79F5E9D374EA}"/>
              </a:ext>
            </a:extLst>
          </p:cNvPr>
          <p:cNvSpPr txBox="1"/>
          <p:nvPr/>
        </p:nvSpPr>
        <p:spPr>
          <a:xfrm>
            <a:off x="365668" y="1014602"/>
            <a:ext cx="4886064" cy="3108543"/>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 </a:t>
            </a:r>
            <a:r>
              <a:rPr lang="en-US" sz="1400" b="1" dirty="0">
                <a:latin typeface="Arial" panose="020B0604020202020204" pitchFamily="34" charset="0"/>
                <a:cs typeface="Arial" panose="020B0604020202020204" pitchFamily="34" charset="0"/>
              </a:rPr>
              <a:t>Network-on-Chip (NoC) is a packet-based </a:t>
            </a:r>
            <a:r>
              <a:rPr lang="en-US" sz="1400" dirty="0">
                <a:latin typeface="Arial" panose="020B0604020202020204" pitchFamily="34" charset="0"/>
                <a:cs typeface="Arial" panose="020B0604020202020204" pitchFamily="34" charset="0"/>
              </a:rPr>
              <a:t>communication architecture used in large integrated circuits and System-on-Chip (SoC) designs.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 NoC implements networking principles to enable communications between different components of a chip.</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In traditional chip designs, </a:t>
            </a:r>
            <a:r>
              <a:rPr lang="en-US" sz="1400" b="1" dirty="0">
                <a:latin typeface="Arial" panose="020B0604020202020204" pitchFamily="34" charset="0"/>
                <a:cs typeface="Arial" panose="020B0604020202020204" pitchFamily="34" charset="0"/>
              </a:rPr>
              <a:t>components communicate through dedicated point-to-point connections or shared buses</a:t>
            </a:r>
            <a:r>
              <a:rPr lang="en-US" sz="1400" dirty="0">
                <a:latin typeface="Arial" panose="020B0604020202020204" pitchFamily="34" charset="0"/>
                <a:cs typeface="Arial" panose="020B0604020202020204" pitchFamily="34" charset="0"/>
              </a:rPr>
              <a:t>. However, as chips became more complex with dozens or hundreds of processing cores, these approaches faced scalability limitations. </a:t>
            </a:r>
          </a:p>
          <a:p>
            <a:pPr marL="285750"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NoCs</a:t>
            </a:r>
            <a:r>
              <a:rPr lang="en-US" sz="1400" dirty="0">
                <a:latin typeface="Arial" panose="020B0604020202020204" pitchFamily="34" charset="0"/>
                <a:cs typeface="Arial" panose="020B0604020202020204" pitchFamily="34" charset="0"/>
              </a:rPr>
              <a:t> emerged as a solution to these challenges by applying </a:t>
            </a:r>
            <a:r>
              <a:rPr lang="en-US" sz="1400" b="1" dirty="0">
                <a:latin typeface="Arial" panose="020B0604020202020204" pitchFamily="34" charset="0"/>
                <a:cs typeface="Arial" panose="020B0604020202020204" pitchFamily="34" charset="0"/>
              </a:rPr>
              <a:t>network routing techniques </a:t>
            </a:r>
            <a:r>
              <a:rPr lang="en-US" sz="1400" dirty="0">
                <a:latin typeface="Arial" panose="020B0604020202020204" pitchFamily="34" charset="0"/>
                <a:cs typeface="Arial" panose="020B0604020202020204" pitchFamily="34" charset="0"/>
              </a:rPr>
              <a:t>within the chip itself.</a:t>
            </a:r>
          </a:p>
        </p:txBody>
      </p:sp>
      <p:sp>
        <p:nvSpPr>
          <p:cNvPr id="8" name="TextBox 7">
            <a:extLst>
              <a:ext uri="{FF2B5EF4-FFF2-40B4-BE49-F238E27FC236}">
                <a16:creationId xmlns:a16="http://schemas.microsoft.com/office/drawing/2014/main" id="{DFCEB309-DC59-79DC-C3A6-46D69610A9AA}"/>
              </a:ext>
            </a:extLst>
          </p:cNvPr>
          <p:cNvSpPr txBox="1"/>
          <p:nvPr/>
        </p:nvSpPr>
        <p:spPr>
          <a:xfrm>
            <a:off x="2424326" y="4600199"/>
            <a:ext cx="4572000"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hlinkClick r:id="rId3"/>
              </a:rPr>
              <a:t>https://www.edn.com/network-on-chip-noc-interconnect-topologies-explained</a:t>
            </a:r>
            <a:r>
              <a:rPr lang="en-US" sz="1000" dirty="0">
                <a:latin typeface="Arial" panose="020B0604020202020204" pitchFamily="34" charset="0"/>
                <a:cs typeface="Arial" panose="020B0604020202020204" pitchFamily="34" charset="0"/>
              </a:rPr>
              <a:t> </a:t>
            </a:r>
          </a:p>
        </p:txBody>
      </p:sp>
      <p:pic>
        <p:nvPicPr>
          <p:cNvPr id="11" name="Picture 10" descr="A group of colorful dots&#10;&#10;AI-generated content may be incorrect.">
            <a:extLst>
              <a:ext uri="{FF2B5EF4-FFF2-40B4-BE49-F238E27FC236}">
                <a16:creationId xmlns:a16="http://schemas.microsoft.com/office/drawing/2014/main" id="{504A1CC2-6576-4401-1DB2-8DD9073DBB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42356" y="1385871"/>
            <a:ext cx="3335976" cy="2371757"/>
          </a:xfrm>
          <a:prstGeom prst="rect">
            <a:avLst/>
          </a:prstGeom>
        </p:spPr>
      </p:pic>
    </p:spTree>
    <p:extLst>
      <p:ext uri="{BB962C8B-B14F-4D97-AF65-F5344CB8AC3E}">
        <p14:creationId xmlns:p14="http://schemas.microsoft.com/office/powerpoint/2010/main" val="2534294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BFB07-B8AB-8EA6-99A1-AD50B7A9F502}"/>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1E8F81BA-E688-2C84-4D7F-77819A320FE9}"/>
              </a:ext>
            </a:extLst>
          </p:cNvPr>
          <p:cNvSpPr txBox="1">
            <a:spLocks noChangeArrowheads="1"/>
          </p:cNvSpPr>
          <p:nvPr/>
        </p:nvSpPr>
        <p:spPr>
          <a:xfrm>
            <a:off x="0" y="482010"/>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SpiNNaker</a:t>
            </a:r>
            <a:endParaRPr lang="en-US" altLang="en-US" sz="3200" dirty="0">
              <a:solidFill>
                <a:schemeClr val="accent1">
                  <a:lumMod val="75000"/>
                </a:schemeClr>
              </a:solidFill>
              <a:ea typeface="ＭＳ Ｐゴシック" panose="020B0600070205080204" pitchFamily="34" charset="-128"/>
            </a:endParaRPr>
          </a:p>
        </p:txBody>
      </p:sp>
      <p:sp>
        <p:nvSpPr>
          <p:cNvPr id="10" name="TextBox 9">
            <a:extLst>
              <a:ext uri="{FF2B5EF4-FFF2-40B4-BE49-F238E27FC236}">
                <a16:creationId xmlns:a16="http://schemas.microsoft.com/office/drawing/2014/main" id="{F34272B7-11A5-12E1-CA1E-140441F14A37}"/>
              </a:ext>
            </a:extLst>
          </p:cNvPr>
          <p:cNvSpPr txBox="1"/>
          <p:nvPr/>
        </p:nvSpPr>
        <p:spPr>
          <a:xfrm>
            <a:off x="333299" y="878094"/>
            <a:ext cx="8246158" cy="1077218"/>
          </a:xfrm>
          <a:prstGeom prst="rect">
            <a:avLst/>
          </a:prstGeom>
          <a:noFill/>
        </p:spPr>
        <p:txBody>
          <a:bodyPr wrap="square">
            <a:spAutoFit/>
          </a:bodyPr>
          <a:lstStyle/>
          <a:p>
            <a:pPr marL="285750" indent="-285750">
              <a:buFont typeface="Arial" panose="020B0604020202020204" pitchFamily="34" charset="0"/>
              <a:buChar char="•"/>
            </a:pPr>
            <a:r>
              <a:rPr lang="en-US" sz="1600" b="1" dirty="0" err="1">
                <a:latin typeface="Arial" panose="020B0604020202020204" pitchFamily="34" charset="0"/>
                <a:cs typeface="Arial" panose="020B0604020202020204" pitchFamily="34" charset="0"/>
              </a:rPr>
              <a:t>SpiNNaker</a:t>
            </a:r>
            <a:r>
              <a:rPr lang="en-US" sz="1600" dirty="0">
                <a:latin typeface="Arial" panose="020B0604020202020204" pitchFamily="34" charset="0"/>
                <a:cs typeface="Arial" panose="020B0604020202020204" pitchFamily="34" charset="0"/>
              </a:rPr>
              <a:t>: Contains approximately 1 million ARM9 processor cores across 1,200 boards</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SpiNNaker2</a:t>
            </a:r>
            <a:r>
              <a:rPr lang="en-US" sz="1600" dirty="0">
                <a:latin typeface="Arial" panose="020B0604020202020204" pitchFamily="34" charset="0"/>
                <a:cs typeface="Arial" panose="020B0604020202020204" pitchFamily="34" charset="0"/>
              </a:rPr>
              <a:t>: Aims for 10 million ARM processor cores, with the current implementation having about 5.2 million cores across 720 boards</a:t>
            </a:r>
          </a:p>
        </p:txBody>
      </p:sp>
      <p:pic>
        <p:nvPicPr>
          <p:cNvPr id="8" name="Picture 7" descr="A row of black computer servers&#10;&#10;AI-generated content may be incorrect.">
            <a:extLst>
              <a:ext uri="{FF2B5EF4-FFF2-40B4-BE49-F238E27FC236}">
                <a16:creationId xmlns:a16="http://schemas.microsoft.com/office/drawing/2014/main" id="{933582D4-32C9-6F9A-2A3C-8BEC8091CD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8781" y="2075966"/>
            <a:ext cx="6786438" cy="2224444"/>
          </a:xfrm>
          <a:prstGeom prst="rect">
            <a:avLst/>
          </a:prstGeom>
        </p:spPr>
      </p:pic>
    </p:spTree>
    <p:extLst>
      <p:ext uri="{BB962C8B-B14F-4D97-AF65-F5344CB8AC3E}">
        <p14:creationId xmlns:p14="http://schemas.microsoft.com/office/powerpoint/2010/main" val="2102397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A393-EDBC-B296-ABC4-5D1AC17EB51F}"/>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DFCFBF4-4BA6-3806-C5F4-8340CBE96A9D}"/>
              </a:ext>
            </a:extLst>
          </p:cNvPr>
          <p:cNvSpPr txBox="1">
            <a:spLocks noChangeArrowheads="1"/>
          </p:cNvSpPr>
          <p:nvPr/>
        </p:nvSpPr>
        <p:spPr>
          <a:xfrm>
            <a:off x="0" y="482010"/>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SpiNNaker</a:t>
            </a:r>
            <a:endParaRPr lang="en-US" altLang="en-US" sz="3200" dirty="0">
              <a:solidFill>
                <a:schemeClr val="accent1">
                  <a:lumMod val="75000"/>
                </a:schemeClr>
              </a:solidFill>
              <a:ea typeface="ＭＳ Ｐゴシック" panose="020B0600070205080204" pitchFamily="34" charset="-128"/>
            </a:endParaRPr>
          </a:p>
        </p:txBody>
      </p:sp>
      <p:sp>
        <p:nvSpPr>
          <p:cNvPr id="10" name="TextBox 9">
            <a:extLst>
              <a:ext uri="{FF2B5EF4-FFF2-40B4-BE49-F238E27FC236}">
                <a16:creationId xmlns:a16="http://schemas.microsoft.com/office/drawing/2014/main" id="{1374767A-1C39-A5B2-DDB2-3A9F006721EE}"/>
              </a:ext>
            </a:extLst>
          </p:cNvPr>
          <p:cNvSpPr txBox="1"/>
          <p:nvPr/>
        </p:nvSpPr>
        <p:spPr>
          <a:xfrm>
            <a:off x="333299" y="878094"/>
            <a:ext cx="5745345" cy="3539430"/>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spiking neural network architecture (</a:t>
            </a:r>
            <a:r>
              <a:rPr lang="en-US" sz="1600" dirty="0" err="1">
                <a:latin typeface="Arial" panose="020B0604020202020204" pitchFamily="34" charset="0"/>
                <a:cs typeface="Arial" panose="020B0604020202020204" pitchFamily="34" charset="0"/>
              </a:rPr>
              <a:t>SpiNNaker</a:t>
            </a:r>
            <a:r>
              <a:rPr lang="en-US" sz="1600" dirty="0">
                <a:latin typeface="Arial" panose="020B0604020202020204" pitchFamily="34" charset="0"/>
                <a:cs typeface="Arial" panose="020B0604020202020204" pitchFamily="34" charset="0"/>
              </a:rPr>
              <a:t>) project aims to deliver a massively parallel million-core computer whose interconnect architecture is inspired by the connectivity characteristics of the mammalian brain, and which is suited to the modeling of large-scale spiking neural networks in biological real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 </a:t>
            </a:r>
            <a:r>
              <a:rPr lang="en-US" sz="1600" dirty="0" err="1">
                <a:latin typeface="Arial" panose="020B0604020202020204" pitchFamily="34" charset="0"/>
                <a:cs typeface="Arial" panose="020B0604020202020204" pitchFamily="34" charset="0"/>
              </a:rPr>
              <a:t>SpiNNaker</a:t>
            </a:r>
            <a:r>
              <a:rPr lang="en-US" sz="1600" dirty="0">
                <a:latin typeface="Arial" panose="020B0604020202020204" pitchFamily="34" charset="0"/>
                <a:cs typeface="Arial" panose="020B0604020202020204" pitchFamily="34" charset="0"/>
              </a:rPr>
              <a:t> machine is a homogeneous </a:t>
            </a:r>
            <a:r>
              <a:rPr lang="en-US" sz="1600" b="1" dirty="0">
                <a:latin typeface="Arial" panose="020B0604020202020204" pitchFamily="34" charset="0"/>
                <a:cs typeface="Arial" panose="020B0604020202020204" pitchFamily="34" charset="0"/>
              </a:rPr>
              <a:t>2D MIMD array of processing nodes</a:t>
            </a:r>
            <a:r>
              <a:rPr lang="en-US" sz="1600" dirty="0">
                <a:latin typeface="Arial" panose="020B0604020202020204" pitchFamily="34" charset="0"/>
                <a:cs typeface="Arial" panose="020B0604020202020204" pitchFamily="34" charset="0"/>
              </a:rPr>
              <a:t>. Each node incorporates </a:t>
            </a:r>
            <a:r>
              <a:rPr lang="en-US" sz="1600" b="1" dirty="0">
                <a:latin typeface="Arial" panose="020B0604020202020204" pitchFamily="34" charset="0"/>
                <a:cs typeface="Arial" panose="020B0604020202020204" pitchFamily="34" charset="0"/>
              </a:rPr>
              <a:t>18 ARM968 processor cores </a:t>
            </a:r>
            <a:r>
              <a:rPr lang="en-US" sz="1600" dirty="0">
                <a:latin typeface="Arial" panose="020B0604020202020204" pitchFamily="34" charset="0"/>
                <a:cs typeface="Arial" panose="020B0604020202020204" pitchFamily="34" charset="0"/>
              </a:rPr>
              <a:t>(1 serves as a spare) each with 96 kB of local memory, 128 MB of shared memory, a packet router, and general system support peripherals.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Each processor core is a general-purpose 200MHz 32-bit integer processor with no floating-point hardware, so arithmetic is generally implemented as fixed point.</a:t>
            </a:r>
          </a:p>
        </p:txBody>
      </p:sp>
      <p:sp>
        <p:nvSpPr>
          <p:cNvPr id="4" name="TextBox 3">
            <a:extLst>
              <a:ext uri="{FF2B5EF4-FFF2-40B4-BE49-F238E27FC236}">
                <a16:creationId xmlns:a16="http://schemas.microsoft.com/office/drawing/2014/main" id="{3D1BCEA7-2DCB-0D60-342F-A302DF140DDE}"/>
              </a:ext>
            </a:extLst>
          </p:cNvPr>
          <p:cNvSpPr txBox="1"/>
          <p:nvPr/>
        </p:nvSpPr>
        <p:spPr>
          <a:xfrm>
            <a:off x="2286000" y="4536518"/>
            <a:ext cx="4572000" cy="261610"/>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DOI: 10.1109/JPROC.2014.2304638</a:t>
            </a:r>
          </a:p>
        </p:txBody>
      </p:sp>
      <p:pic>
        <p:nvPicPr>
          <p:cNvPr id="6" name="Picture 5" descr="A diagram of a router&#10;&#10;AI-generated content may be incorrect.">
            <a:extLst>
              <a:ext uri="{FF2B5EF4-FFF2-40B4-BE49-F238E27FC236}">
                <a16:creationId xmlns:a16="http://schemas.microsoft.com/office/drawing/2014/main" id="{4EA372FC-3F96-D546-9BBA-E48AA3E090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6198" y="843801"/>
            <a:ext cx="2814503" cy="3545923"/>
          </a:xfrm>
          <a:prstGeom prst="rect">
            <a:avLst/>
          </a:prstGeom>
        </p:spPr>
      </p:pic>
    </p:spTree>
    <p:extLst>
      <p:ext uri="{BB962C8B-B14F-4D97-AF65-F5344CB8AC3E}">
        <p14:creationId xmlns:p14="http://schemas.microsoft.com/office/powerpoint/2010/main" val="2927070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5208B-07DF-166B-E139-8788E8F709F5}"/>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DA8593E-DF20-2B7D-A74E-E9B23FF91132}"/>
              </a:ext>
            </a:extLst>
          </p:cNvPr>
          <p:cNvSpPr txBox="1">
            <a:spLocks noChangeArrowheads="1"/>
          </p:cNvSpPr>
          <p:nvPr/>
        </p:nvSpPr>
        <p:spPr>
          <a:xfrm>
            <a:off x="0" y="482010"/>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SpiNNaker</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7D027ED1-B3CB-BD15-B7E8-D8921D22AB5E}"/>
              </a:ext>
            </a:extLst>
          </p:cNvPr>
          <p:cNvSpPr txBox="1"/>
          <p:nvPr/>
        </p:nvSpPr>
        <p:spPr>
          <a:xfrm>
            <a:off x="2286000" y="4536518"/>
            <a:ext cx="4572000" cy="261610"/>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DOI: 10.1109/JPROC.2014.2304638</a:t>
            </a:r>
          </a:p>
        </p:txBody>
      </p:sp>
      <p:pic>
        <p:nvPicPr>
          <p:cNvPr id="5" name="Picture 4" descr="A close-up of a circuit board&#10;&#10;AI-generated content may be incorrect.">
            <a:extLst>
              <a:ext uri="{FF2B5EF4-FFF2-40B4-BE49-F238E27FC236}">
                <a16:creationId xmlns:a16="http://schemas.microsoft.com/office/drawing/2014/main" id="{C92D2301-6CBD-F39A-1043-FE77E1FBA7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4916" y="946354"/>
            <a:ext cx="2896028" cy="3590164"/>
          </a:xfrm>
          <a:prstGeom prst="rect">
            <a:avLst/>
          </a:prstGeom>
        </p:spPr>
      </p:pic>
      <p:pic>
        <p:nvPicPr>
          <p:cNvPr id="8" name="Picture 7" descr="A close-up of a chip&#10;&#10;AI-generated content may be incorrect.">
            <a:extLst>
              <a:ext uri="{FF2B5EF4-FFF2-40B4-BE49-F238E27FC236}">
                <a16:creationId xmlns:a16="http://schemas.microsoft.com/office/drawing/2014/main" id="{947EDA04-D7BB-B905-3EAC-47E1C2EC2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0007" y="946354"/>
            <a:ext cx="3734902" cy="3301319"/>
          </a:xfrm>
          <a:prstGeom prst="rect">
            <a:avLst/>
          </a:prstGeom>
        </p:spPr>
      </p:pic>
    </p:spTree>
    <p:extLst>
      <p:ext uri="{BB962C8B-B14F-4D97-AF65-F5344CB8AC3E}">
        <p14:creationId xmlns:p14="http://schemas.microsoft.com/office/powerpoint/2010/main" val="1595937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E81F9-2E42-76DE-77F3-A124683362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6A33072-F276-5FCF-5B3B-ED8DF0E7633D}"/>
              </a:ext>
            </a:extLst>
          </p:cNvPr>
          <p:cNvSpPr txBox="1"/>
          <p:nvPr/>
        </p:nvSpPr>
        <p:spPr>
          <a:xfrm>
            <a:off x="396510" y="990406"/>
            <a:ext cx="6441612" cy="1077218"/>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Neuromorphic chips are specialized hardware designed to mimic the structure and function of the human brain. </a:t>
            </a:r>
            <a:r>
              <a:rPr lang="en-US" sz="1600" b="1" dirty="0">
                <a:latin typeface="Arial" panose="020B0604020202020204" pitchFamily="34" charset="0"/>
                <a:cs typeface="Arial" panose="020B0604020202020204" pitchFamily="34" charset="0"/>
              </a:rPr>
              <a:t>Unlike traditional computing architectures, these chips are built to process information in ways similar to biological neural networks.</a:t>
            </a:r>
          </a:p>
        </p:txBody>
      </p:sp>
      <p:sp>
        <p:nvSpPr>
          <p:cNvPr id="2" name="Rectangle 2">
            <a:extLst>
              <a:ext uri="{FF2B5EF4-FFF2-40B4-BE49-F238E27FC236}">
                <a16:creationId xmlns:a16="http://schemas.microsoft.com/office/drawing/2014/main" id="{394F2284-CBE9-227E-339A-ADBD96900DD4}"/>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What are neuromorphic chips?</a:t>
            </a:r>
          </a:p>
        </p:txBody>
      </p:sp>
      <p:pic>
        <p:nvPicPr>
          <p:cNvPr id="5" name="Picture 4" descr="A close-up of a device&#10;&#10;AI-generated content may be incorrect.">
            <a:extLst>
              <a:ext uri="{FF2B5EF4-FFF2-40B4-BE49-F238E27FC236}">
                <a16:creationId xmlns:a16="http://schemas.microsoft.com/office/drawing/2014/main" id="{3FE6BCA1-F428-39D7-A148-181722BFE2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38702" y="2303256"/>
            <a:ext cx="2788727" cy="209043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DD77561-84F3-C514-C987-2019DB94B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38122" y="1031330"/>
            <a:ext cx="1909368" cy="3505188"/>
          </a:xfrm>
          <a:prstGeom prst="rect">
            <a:avLst/>
          </a:prstGeom>
        </p:spPr>
      </p:pic>
      <p:sp>
        <p:nvSpPr>
          <p:cNvPr id="6" name="TextBox 5">
            <a:extLst>
              <a:ext uri="{FF2B5EF4-FFF2-40B4-BE49-F238E27FC236}">
                <a16:creationId xmlns:a16="http://schemas.microsoft.com/office/drawing/2014/main" id="{775B56B5-44B2-7280-CCDA-1A9F30042380}"/>
              </a:ext>
            </a:extLst>
          </p:cNvPr>
          <p:cNvSpPr txBox="1"/>
          <p:nvPr/>
        </p:nvSpPr>
        <p:spPr>
          <a:xfrm>
            <a:off x="753264" y="2240242"/>
            <a:ext cx="1909368" cy="2123658"/>
          </a:xfrm>
          <a:prstGeom prst="rect">
            <a:avLst/>
          </a:prstGeom>
          <a:noFill/>
        </p:spPr>
        <p:txBody>
          <a:bodyPr wrap="square">
            <a:spAutoFit/>
          </a:bodyPr>
          <a:lstStyle/>
          <a:p>
            <a:pPr marL="171450" indent="-171450">
              <a:buFont typeface="Arial" panose="020B0604020202020204" pitchFamily="34" charset="0"/>
              <a:buChar char="•"/>
            </a:pPr>
            <a:r>
              <a:rPr lang="en-US" sz="1200" dirty="0" err="1">
                <a:latin typeface="Arial" panose="020B0604020202020204" pitchFamily="34" charset="0"/>
                <a:cs typeface="Arial" panose="020B0604020202020204" pitchFamily="34" charset="0"/>
              </a:rPr>
              <a:t>Cerebras</a:t>
            </a:r>
            <a:r>
              <a:rPr lang="en-US" sz="1200" dirty="0">
                <a:latin typeface="Arial" panose="020B0604020202020204" pitchFamily="34" charset="0"/>
                <a:cs typeface="Arial" panose="020B0604020202020204" pitchFamily="34" charset="0"/>
              </a:rPr>
              <a:t> WSE-3</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300-millimeter wafer</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4 trillion transistors </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TSMC 5nm</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57x larger than an NVIDIA H100</a:t>
            </a:r>
          </a:p>
          <a:p>
            <a:pPr marL="171450" indent="-171450">
              <a:buFont typeface="Arial" panose="020B0604020202020204" pitchFamily="34" charset="0"/>
              <a:buChar char="•"/>
            </a:pPr>
            <a:r>
              <a:rPr lang="en-US" sz="1200" dirty="0">
                <a:solidFill>
                  <a:srgbClr val="FF0000"/>
                </a:solidFill>
                <a:latin typeface="Arial" panose="020B0604020202020204" pitchFamily="34" charset="0"/>
                <a:cs typeface="Arial" panose="020B0604020202020204" pitchFamily="34" charset="0"/>
              </a:rPr>
              <a:t>Accelerate AI workloads, particularly training and inference of large language models.</a:t>
            </a:r>
          </a:p>
        </p:txBody>
      </p:sp>
      <p:sp>
        <p:nvSpPr>
          <p:cNvPr id="8" name="TextBox 7">
            <a:extLst>
              <a:ext uri="{FF2B5EF4-FFF2-40B4-BE49-F238E27FC236}">
                <a16:creationId xmlns:a16="http://schemas.microsoft.com/office/drawing/2014/main" id="{93EF46C0-0747-8BFC-38ED-7FAA74A843D2}"/>
              </a:ext>
            </a:extLst>
          </p:cNvPr>
          <p:cNvSpPr txBox="1"/>
          <p:nvPr/>
        </p:nvSpPr>
        <p:spPr>
          <a:xfrm>
            <a:off x="5603499" y="2932739"/>
            <a:ext cx="1506417" cy="738664"/>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Not considered a neuromorphic chip</a:t>
            </a:r>
          </a:p>
        </p:txBody>
      </p:sp>
    </p:spTree>
    <p:extLst>
      <p:ext uri="{BB962C8B-B14F-4D97-AF65-F5344CB8AC3E}">
        <p14:creationId xmlns:p14="http://schemas.microsoft.com/office/powerpoint/2010/main" val="3215226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E9C42-076E-CBFC-58F1-F1D868FA9222}"/>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15F75EB-8F4C-3B2C-D02C-5645948B7210}"/>
              </a:ext>
            </a:extLst>
          </p:cNvPr>
          <p:cNvSpPr txBox="1">
            <a:spLocks noChangeArrowheads="1"/>
          </p:cNvSpPr>
          <p:nvPr/>
        </p:nvSpPr>
        <p:spPr>
          <a:xfrm>
            <a:off x="0" y="482010"/>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SpiNNaker</a:t>
            </a:r>
            <a:r>
              <a:rPr lang="en-US" altLang="en-US" sz="3200" dirty="0">
                <a:solidFill>
                  <a:schemeClr val="accent1">
                    <a:lumMod val="75000"/>
                  </a:schemeClr>
                </a:solidFill>
                <a:ea typeface="ＭＳ Ｐゴシック" panose="020B0600070205080204" pitchFamily="34" charset="-128"/>
              </a:rPr>
              <a:t> software</a:t>
            </a:r>
          </a:p>
        </p:txBody>
      </p:sp>
      <p:sp>
        <p:nvSpPr>
          <p:cNvPr id="4" name="TextBox 3">
            <a:extLst>
              <a:ext uri="{FF2B5EF4-FFF2-40B4-BE49-F238E27FC236}">
                <a16:creationId xmlns:a16="http://schemas.microsoft.com/office/drawing/2014/main" id="{DFB96C30-777D-E6FF-41E8-0BCAC869C9FD}"/>
              </a:ext>
            </a:extLst>
          </p:cNvPr>
          <p:cNvSpPr txBox="1"/>
          <p:nvPr/>
        </p:nvSpPr>
        <p:spPr>
          <a:xfrm>
            <a:off x="2286000" y="4536518"/>
            <a:ext cx="4572000" cy="261610"/>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DOI: 10.1109/JPROC.2014.2304638</a:t>
            </a:r>
          </a:p>
        </p:txBody>
      </p:sp>
      <p:pic>
        <p:nvPicPr>
          <p:cNvPr id="6" name="Picture 5">
            <a:extLst>
              <a:ext uri="{FF2B5EF4-FFF2-40B4-BE49-F238E27FC236}">
                <a16:creationId xmlns:a16="http://schemas.microsoft.com/office/drawing/2014/main" id="{85B122F6-D3BA-772A-940B-F3C84F54EA8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755972" y="946354"/>
            <a:ext cx="7299016" cy="3440951"/>
          </a:xfrm>
          <a:prstGeom prst="rect">
            <a:avLst/>
          </a:prstGeom>
        </p:spPr>
      </p:pic>
      <p:sp>
        <p:nvSpPr>
          <p:cNvPr id="9" name="TextBox 8">
            <a:extLst>
              <a:ext uri="{FF2B5EF4-FFF2-40B4-BE49-F238E27FC236}">
                <a16:creationId xmlns:a16="http://schemas.microsoft.com/office/drawing/2014/main" id="{E669B132-C0BF-22EB-DF7C-85EF940DEF6A}"/>
              </a:ext>
            </a:extLst>
          </p:cNvPr>
          <p:cNvSpPr txBox="1"/>
          <p:nvPr/>
        </p:nvSpPr>
        <p:spPr>
          <a:xfrm>
            <a:off x="161840" y="1174795"/>
            <a:ext cx="2961685" cy="2031325"/>
          </a:xfrm>
          <a:prstGeom prst="rect">
            <a:avLst/>
          </a:prstGeom>
          <a:noFill/>
        </p:spPr>
        <p:txBody>
          <a:bodyPr wrap="square">
            <a:spAutoFit/>
          </a:bodyPr>
          <a:lstStyle/>
          <a:p>
            <a:pPr marL="285750"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SpiNNaker</a:t>
            </a:r>
            <a:r>
              <a:rPr lang="en-US" sz="1400" dirty="0">
                <a:latin typeface="Arial" panose="020B0604020202020204" pitchFamily="34" charset="0"/>
                <a:cs typeface="Arial" panose="020B0604020202020204" pitchFamily="34" charset="0"/>
              </a:rPr>
              <a:t> Control and Monitor Program (</a:t>
            </a:r>
            <a:r>
              <a:rPr lang="en-US" sz="1400" b="1" dirty="0">
                <a:latin typeface="Arial" panose="020B0604020202020204" pitchFamily="34" charset="0"/>
                <a:cs typeface="Arial" panose="020B0604020202020204" pitchFamily="34" charset="0"/>
              </a:rPr>
              <a:t>SC&amp;MP</a:t>
            </a:r>
            <a:r>
              <a:rPr lang="en-US" sz="14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SpiNNaker</a:t>
            </a:r>
            <a:r>
              <a:rPr lang="en-US" sz="1400" dirty="0">
                <a:latin typeface="Arial" panose="020B0604020202020204" pitchFamily="34" charset="0"/>
                <a:cs typeface="Arial" panose="020B0604020202020204" pitchFamily="34" charset="0"/>
              </a:rPr>
              <a:t> Application Runtime Kernel (</a:t>
            </a:r>
            <a:r>
              <a:rPr lang="en-US" sz="1400" b="1" dirty="0">
                <a:latin typeface="Arial" panose="020B0604020202020204" pitchFamily="34" charset="0"/>
                <a:cs typeface="Arial" panose="020B0604020202020204" pitchFamily="34" charset="0"/>
              </a:rPr>
              <a:t>SARK</a:t>
            </a:r>
            <a:r>
              <a:rPr lang="en-US" sz="14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programming model employed on </a:t>
            </a:r>
            <a:r>
              <a:rPr lang="en-US" sz="1400" dirty="0" err="1">
                <a:latin typeface="Arial" panose="020B0604020202020204" pitchFamily="34" charset="0"/>
                <a:cs typeface="Arial" panose="020B0604020202020204" pitchFamily="34" charset="0"/>
              </a:rPr>
              <a:t>SpiNNaker</a:t>
            </a:r>
            <a:r>
              <a:rPr lang="en-US" sz="1400" dirty="0">
                <a:latin typeface="Arial" panose="020B0604020202020204" pitchFamily="34" charset="0"/>
                <a:cs typeface="Arial" panose="020B0604020202020204" pitchFamily="34" charset="0"/>
              </a:rPr>
              <a:t> is that of a real-time event-driven system.</a:t>
            </a:r>
          </a:p>
        </p:txBody>
      </p:sp>
    </p:spTree>
    <p:extLst>
      <p:ext uri="{BB962C8B-B14F-4D97-AF65-F5344CB8AC3E}">
        <p14:creationId xmlns:p14="http://schemas.microsoft.com/office/powerpoint/2010/main" val="2187953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29962-3A7E-A099-B51E-BF9E243CEE9C}"/>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C7E39AE0-5822-9F1C-0E84-6B359C034B29}"/>
              </a:ext>
            </a:extLst>
          </p:cNvPr>
          <p:cNvSpPr txBox="1">
            <a:spLocks noChangeArrowheads="1"/>
          </p:cNvSpPr>
          <p:nvPr/>
        </p:nvSpPr>
        <p:spPr>
          <a:xfrm>
            <a:off x="0" y="42410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SpiNNaker2</a:t>
            </a:r>
          </a:p>
        </p:txBody>
      </p:sp>
      <p:sp>
        <p:nvSpPr>
          <p:cNvPr id="10" name="TextBox 9">
            <a:extLst>
              <a:ext uri="{FF2B5EF4-FFF2-40B4-BE49-F238E27FC236}">
                <a16:creationId xmlns:a16="http://schemas.microsoft.com/office/drawing/2014/main" id="{111E6732-6C0A-6BB2-CC3F-7297D3BA4957}"/>
              </a:ext>
            </a:extLst>
          </p:cNvPr>
          <p:cNvSpPr txBox="1"/>
          <p:nvPr/>
        </p:nvSpPr>
        <p:spPr>
          <a:xfrm>
            <a:off x="232717" y="1063375"/>
            <a:ext cx="2176529" cy="206210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SpiNNaker1: 1 Million core machine in 130nm CMOS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SpiNNaker2: 10 Million core machine in 22nm FDSOI</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7EC6866-4530-A110-28EA-A8DE65C2BD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69489" y="888446"/>
            <a:ext cx="6774511" cy="3733637"/>
          </a:xfrm>
          <a:prstGeom prst="rect">
            <a:avLst/>
          </a:prstGeom>
        </p:spPr>
      </p:pic>
    </p:spTree>
    <p:extLst>
      <p:ext uri="{BB962C8B-B14F-4D97-AF65-F5344CB8AC3E}">
        <p14:creationId xmlns:p14="http://schemas.microsoft.com/office/powerpoint/2010/main" val="3347282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7D308-4A9B-3E40-4E8B-E88F4A36F05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51F6FD1C-E6C8-EF69-7EE6-F13438DFD8FF}"/>
              </a:ext>
            </a:extLst>
          </p:cNvPr>
          <p:cNvSpPr txBox="1">
            <a:spLocks noChangeArrowheads="1"/>
          </p:cNvSpPr>
          <p:nvPr/>
        </p:nvSpPr>
        <p:spPr>
          <a:xfrm>
            <a:off x="-7951"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SpiNNaker</a:t>
            </a:r>
            <a:r>
              <a:rPr lang="en-US" altLang="en-US" sz="3200" dirty="0">
                <a:solidFill>
                  <a:schemeClr val="accent1">
                    <a:lumMod val="75000"/>
                  </a:schemeClr>
                </a:solidFill>
                <a:ea typeface="ＭＳ Ｐゴシック" panose="020B0600070205080204" pitchFamily="34" charset="-128"/>
              </a:rPr>
              <a:t> vs SpiNNaker2 </a:t>
            </a:r>
          </a:p>
        </p:txBody>
      </p:sp>
      <p:pic>
        <p:nvPicPr>
          <p:cNvPr id="5" name="Picture 4" descr="A diagram of a network diagram&#10;&#10;AI-generated content may be incorrect.">
            <a:extLst>
              <a:ext uri="{FF2B5EF4-FFF2-40B4-BE49-F238E27FC236}">
                <a16:creationId xmlns:a16="http://schemas.microsoft.com/office/drawing/2014/main" id="{8275DDE7-78F8-3A8A-9895-258C4D8734B5}"/>
              </a:ext>
            </a:extLst>
          </p:cNvPr>
          <p:cNvPicPr>
            <a:picLocks noChangeAspect="1"/>
          </p:cNvPicPr>
          <p:nvPr/>
        </p:nvPicPr>
        <p:blipFill>
          <a:blip r:embed="rId3"/>
          <a:stretch>
            <a:fillRect/>
          </a:stretch>
        </p:blipFill>
        <p:spPr>
          <a:xfrm>
            <a:off x="3817331" y="1546277"/>
            <a:ext cx="4837669" cy="2469132"/>
          </a:xfrm>
          <a:prstGeom prst="rect">
            <a:avLst/>
          </a:prstGeom>
        </p:spPr>
      </p:pic>
      <p:pic>
        <p:nvPicPr>
          <p:cNvPr id="6" name="Picture 5" descr="A diagram of a router&#10;&#10;AI-generated content may be incorrect.">
            <a:extLst>
              <a:ext uri="{FF2B5EF4-FFF2-40B4-BE49-F238E27FC236}">
                <a16:creationId xmlns:a16="http://schemas.microsoft.com/office/drawing/2014/main" id="{86F5712F-5B2B-5249-77D3-C42A87277B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8052" y="1200647"/>
            <a:ext cx="2518641" cy="3173174"/>
          </a:xfrm>
          <a:prstGeom prst="rect">
            <a:avLst/>
          </a:prstGeom>
        </p:spPr>
      </p:pic>
      <p:sp>
        <p:nvSpPr>
          <p:cNvPr id="8" name="TextBox 7">
            <a:extLst>
              <a:ext uri="{FF2B5EF4-FFF2-40B4-BE49-F238E27FC236}">
                <a16:creationId xmlns:a16="http://schemas.microsoft.com/office/drawing/2014/main" id="{E024416B-3424-7204-ABE1-AAB3DF6704D7}"/>
              </a:ext>
            </a:extLst>
          </p:cNvPr>
          <p:cNvSpPr txBox="1"/>
          <p:nvPr/>
        </p:nvSpPr>
        <p:spPr>
          <a:xfrm>
            <a:off x="414724" y="2514802"/>
            <a:ext cx="1306656" cy="338554"/>
          </a:xfrm>
          <a:prstGeom prst="rect">
            <a:avLst/>
          </a:prstGeom>
          <a:noFill/>
        </p:spPr>
        <p:txBody>
          <a:bodyPr wrap="square">
            <a:spAutoFit/>
          </a:bodyPr>
          <a:lstStyle/>
          <a:p>
            <a:r>
              <a:rPr lang="en-US" sz="1600" dirty="0">
                <a:solidFill>
                  <a:srgbClr val="FF0000"/>
                </a:solidFill>
                <a:latin typeface="Arial" panose="020B0604020202020204" pitchFamily="34" charset="0"/>
                <a:cs typeface="Arial" panose="020B0604020202020204" pitchFamily="34" charset="0"/>
              </a:rPr>
              <a:t>ARM9</a:t>
            </a:r>
          </a:p>
        </p:txBody>
      </p:sp>
      <p:sp>
        <p:nvSpPr>
          <p:cNvPr id="11" name="TextBox 10">
            <a:extLst>
              <a:ext uri="{FF2B5EF4-FFF2-40B4-BE49-F238E27FC236}">
                <a16:creationId xmlns:a16="http://schemas.microsoft.com/office/drawing/2014/main" id="{EFD6CA88-FB98-414C-F1DE-4B7F3A194FD0}"/>
              </a:ext>
            </a:extLst>
          </p:cNvPr>
          <p:cNvSpPr txBox="1"/>
          <p:nvPr/>
        </p:nvSpPr>
        <p:spPr>
          <a:xfrm>
            <a:off x="4142629" y="1187382"/>
            <a:ext cx="3933319" cy="307777"/>
          </a:xfrm>
          <a:prstGeom prst="rect">
            <a:avLst/>
          </a:prstGeom>
          <a:noFill/>
        </p:spPr>
        <p:txBody>
          <a:bodyPr wrap="square">
            <a:spAutoFit/>
          </a:bodyPr>
          <a:lstStyle/>
          <a:p>
            <a:pPr algn="ctr"/>
            <a:r>
              <a:rPr lang="en-US" sz="1400" dirty="0">
                <a:solidFill>
                  <a:srgbClr val="FF0000"/>
                </a:solidFill>
                <a:latin typeface="Arial" panose="020B0604020202020204" pitchFamily="34" charset="0"/>
                <a:cs typeface="Arial" panose="020B0604020202020204" pitchFamily="34" charset="0"/>
              </a:rPr>
              <a:t>ARM Cortex-M4</a:t>
            </a:r>
          </a:p>
        </p:txBody>
      </p:sp>
      <p:sp>
        <p:nvSpPr>
          <p:cNvPr id="3" name="TextBox 2">
            <a:extLst>
              <a:ext uri="{FF2B5EF4-FFF2-40B4-BE49-F238E27FC236}">
                <a16:creationId xmlns:a16="http://schemas.microsoft.com/office/drawing/2014/main" id="{AB73187C-E30E-C524-D280-780E65C95D7F}"/>
              </a:ext>
            </a:extLst>
          </p:cNvPr>
          <p:cNvSpPr txBox="1"/>
          <p:nvPr/>
        </p:nvSpPr>
        <p:spPr>
          <a:xfrm>
            <a:off x="3720225" y="4066527"/>
            <a:ext cx="6082748" cy="276999"/>
          </a:xfrm>
          <a:prstGeom prst="rect">
            <a:avLst/>
          </a:prstGeom>
          <a:noFill/>
        </p:spPr>
        <p:txBody>
          <a:bodyPr wrap="square">
            <a:spAutoFit/>
          </a:bodyPr>
          <a:lstStyle/>
          <a:p>
            <a:r>
              <a:rPr lang="en-US" sz="1200" dirty="0">
                <a:solidFill>
                  <a:schemeClr val="accent2"/>
                </a:solidFill>
                <a:latin typeface="Arial" panose="020B0604020202020204" pitchFamily="34" charset="0"/>
                <a:cs typeface="Arial" panose="020B0604020202020204" pitchFamily="34" charset="0"/>
              </a:rPr>
              <a:t>Pseudo random number generator (PRNG) for stochastic spike integration.</a:t>
            </a:r>
          </a:p>
        </p:txBody>
      </p:sp>
    </p:spTree>
    <p:extLst>
      <p:ext uri="{BB962C8B-B14F-4D97-AF65-F5344CB8AC3E}">
        <p14:creationId xmlns:p14="http://schemas.microsoft.com/office/powerpoint/2010/main" val="4111985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F94D5-7144-EE5D-DBE8-722C23D24DB9}"/>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212FA5F7-5904-5F01-BF17-9F2122637E0B}"/>
              </a:ext>
            </a:extLst>
          </p:cNvPr>
          <p:cNvSpPr txBox="1">
            <a:spLocks noChangeArrowheads="1"/>
          </p:cNvSpPr>
          <p:nvPr/>
        </p:nvSpPr>
        <p:spPr>
          <a:xfrm>
            <a:off x="-7951"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TrueNorth</a:t>
            </a:r>
            <a:endParaRPr lang="en-US" altLang="en-US" sz="3200" dirty="0">
              <a:solidFill>
                <a:schemeClr val="accent1">
                  <a:lumMod val="75000"/>
                </a:schemeClr>
              </a:solidFill>
              <a:ea typeface="ＭＳ Ｐゴシック" panose="020B0600070205080204" pitchFamily="34" charset="-128"/>
            </a:endParaRPr>
          </a:p>
        </p:txBody>
      </p:sp>
      <p:sp>
        <p:nvSpPr>
          <p:cNvPr id="10" name="TextBox 9">
            <a:extLst>
              <a:ext uri="{FF2B5EF4-FFF2-40B4-BE49-F238E27FC236}">
                <a16:creationId xmlns:a16="http://schemas.microsoft.com/office/drawing/2014/main" id="{5BF5C9E4-918A-303B-2A34-1C63E754CAEA}"/>
              </a:ext>
            </a:extLst>
          </p:cNvPr>
          <p:cNvSpPr txBox="1"/>
          <p:nvPr/>
        </p:nvSpPr>
        <p:spPr>
          <a:xfrm>
            <a:off x="526915" y="928202"/>
            <a:ext cx="8299033" cy="1569660"/>
          </a:xfrm>
          <a:prstGeom prst="rect">
            <a:avLst/>
          </a:prstGeom>
          <a:noFill/>
        </p:spPr>
        <p:txBody>
          <a:bodyPr wrap="square">
            <a:spAutoFit/>
          </a:bodyPr>
          <a:lstStyle/>
          <a:p>
            <a:pPr marL="285750"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TrueNorth</a:t>
            </a:r>
            <a:r>
              <a:rPr lang="en-US" sz="1600" dirty="0">
                <a:latin typeface="Arial" panose="020B0604020202020204" pitchFamily="34" charset="0"/>
                <a:cs typeface="Arial" panose="020B0604020202020204" pitchFamily="34" charset="0"/>
              </a:rPr>
              <a:t>, a </a:t>
            </a:r>
            <a:r>
              <a:rPr lang="en-US" sz="1600" b="1" dirty="0">
                <a:latin typeface="Arial" panose="020B0604020202020204" pitchFamily="34" charset="0"/>
                <a:cs typeface="Arial" panose="020B0604020202020204" pitchFamily="34" charset="0"/>
              </a:rPr>
              <a:t>65 </a:t>
            </a:r>
            <a:r>
              <a:rPr lang="en-US" sz="1600" b="1" dirty="0" err="1">
                <a:latin typeface="Arial" panose="020B0604020202020204" pitchFamily="34" charset="0"/>
                <a:cs typeface="Arial" panose="020B0604020202020204" pitchFamily="34" charset="0"/>
              </a:rPr>
              <a:t>mW</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5.4 billion transistor</a:t>
            </a:r>
            <a:r>
              <a:rPr lang="en-US" sz="1600" dirty="0">
                <a:latin typeface="Arial" panose="020B0604020202020204" pitchFamily="34" charset="0"/>
                <a:cs typeface="Arial" panose="020B0604020202020204" pitchFamily="34" charset="0"/>
              </a:rPr>
              <a:t>, real-time neurosynaptic processor that implements a non-von Neumann, low-power, highly-parallel, scalable, and defect-tolerant architecture.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With 4096 neurosynaptic cores, the </a:t>
            </a:r>
            <a:r>
              <a:rPr lang="en-US" sz="1600" dirty="0" err="1">
                <a:latin typeface="Arial" panose="020B0604020202020204" pitchFamily="34" charset="0"/>
                <a:cs typeface="Arial" panose="020B0604020202020204" pitchFamily="34" charset="0"/>
              </a:rPr>
              <a:t>TrueNorth</a:t>
            </a:r>
            <a:r>
              <a:rPr lang="en-US" sz="1600" dirty="0">
                <a:latin typeface="Arial" panose="020B0604020202020204" pitchFamily="34" charset="0"/>
                <a:cs typeface="Arial" panose="020B0604020202020204" pitchFamily="34" charset="0"/>
              </a:rPr>
              <a:t> chip contains </a:t>
            </a:r>
            <a:r>
              <a:rPr lang="en-US" sz="1600" b="1" dirty="0">
                <a:latin typeface="Arial" panose="020B0604020202020204" pitchFamily="34" charset="0"/>
                <a:cs typeface="Arial" panose="020B0604020202020204" pitchFamily="34" charset="0"/>
              </a:rPr>
              <a:t>1 million digital neurons </a:t>
            </a:r>
            <a:r>
              <a:rPr lang="en-US" sz="1600" dirty="0">
                <a:latin typeface="Arial" panose="020B0604020202020204" pitchFamily="34" charset="0"/>
                <a:cs typeface="Arial" panose="020B0604020202020204" pitchFamily="34" charset="0"/>
              </a:rPr>
              <a:t>and </a:t>
            </a:r>
            <a:r>
              <a:rPr lang="en-US" sz="1600" b="1" dirty="0">
                <a:latin typeface="Arial" panose="020B0604020202020204" pitchFamily="34" charset="0"/>
                <a:cs typeface="Arial" panose="020B0604020202020204" pitchFamily="34" charset="0"/>
              </a:rPr>
              <a:t>256 million synapses </a:t>
            </a:r>
            <a:r>
              <a:rPr lang="en-US" sz="1600" dirty="0">
                <a:latin typeface="Arial" panose="020B0604020202020204" pitchFamily="34" charset="0"/>
                <a:cs typeface="Arial" panose="020B0604020202020204" pitchFamily="34" charset="0"/>
              </a:rPr>
              <a:t>tightly interconnected by an event-driven routing infrastructure. </a:t>
            </a:r>
          </a:p>
        </p:txBody>
      </p:sp>
      <p:sp>
        <p:nvSpPr>
          <p:cNvPr id="4" name="TextBox 3">
            <a:extLst>
              <a:ext uri="{FF2B5EF4-FFF2-40B4-BE49-F238E27FC236}">
                <a16:creationId xmlns:a16="http://schemas.microsoft.com/office/drawing/2014/main" id="{EBBEC428-6394-7C06-5864-CC84C8011D3B}"/>
              </a:ext>
            </a:extLst>
          </p:cNvPr>
          <p:cNvSpPr txBox="1"/>
          <p:nvPr/>
        </p:nvSpPr>
        <p:spPr>
          <a:xfrm>
            <a:off x="6737937" y="4235151"/>
            <a:ext cx="2302696"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DOI: 10.1109/TCAD.2015.2474396</a:t>
            </a:r>
          </a:p>
        </p:txBody>
      </p:sp>
      <p:pic>
        <p:nvPicPr>
          <p:cNvPr id="6" name="Picture 5">
            <a:extLst>
              <a:ext uri="{FF2B5EF4-FFF2-40B4-BE49-F238E27FC236}">
                <a16:creationId xmlns:a16="http://schemas.microsoft.com/office/drawing/2014/main" id="{8BBFD4AF-9266-7E03-7D6A-6F6DF59795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9917" y="2226365"/>
            <a:ext cx="4319036" cy="2711395"/>
          </a:xfrm>
          <a:prstGeom prst="rect">
            <a:avLst/>
          </a:prstGeom>
        </p:spPr>
      </p:pic>
    </p:spTree>
    <p:extLst>
      <p:ext uri="{BB962C8B-B14F-4D97-AF65-F5344CB8AC3E}">
        <p14:creationId xmlns:p14="http://schemas.microsoft.com/office/powerpoint/2010/main" val="2333004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F2BF1-67AB-C68A-51FC-442C32873271}"/>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8D6C4E5C-6097-CD2A-87F3-F801A329AE63}"/>
              </a:ext>
            </a:extLst>
          </p:cNvPr>
          <p:cNvSpPr txBox="1">
            <a:spLocks noChangeArrowheads="1"/>
          </p:cNvSpPr>
          <p:nvPr/>
        </p:nvSpPr>
        <p:spPr>
          <a:xfrm>
            <a:off x="0"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TrueNorth</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47D943AB-C33F-9241-EC6E-E499A78691FE}"/>
              </a:ext>
            </a:extLst>
          </p:cNvPr>
          <p:cNvSpPr txBox="1"/>
          <p:nvPr/>
        </p:nvSpPr>
        <p:spPr>
          <a:xfrm>
            <a:off x="3899321" y="4553203"/>
            <a:ext cx="2302696"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DOI: 10.1109/TCAD.2015.2474396</a:t>
            </a:r>
          </a:p>
        </p:txBody>
      </p:sp>
      <p:pic>
        <p:nvPicPr>
          <p:cNvPr id="6" name="Picture 5">
            <a:extLst>
              <a:ext uri="{FF2B5EF4-FFF2-40B4-BE49-F238E27FC236}">
                <a16:creationId xmlns:a16="http://schemas.microsoft.com/office/drawing/2014/main" id="{145AF56F-0739-9B13-270C-2955F46386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7" y="1184717"/>
            <a:ext cx="4837564" cy="3036915"/>
          </a:xfrm>
          <a:prstGeom prst="rect">
            <a:avLst/>
          </a:prstGeom>
        </p:spPr>
      </p:pic>
      <p:pic>
        <p:nvPicPr>
          <p:cNvPr id="5" name="Picture 4">
            <a:extLst>
              <a:ext uri="{FF2B5EF4-FFF2-40B4-BE49-F238E27FC236}">
                <a16:creationId xmlns:a16="http://schemas.microsoft.com/office/drawing/2014/main" id="{01613CCC-2CB0-5289-5B29-DDBF532DBC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651" y="1034153"/>
            <a:ext cx="4056139" cy="3187479"/>
          </a:xfrm>
          <a:prstGeom prst="rect">
            <a:avLst/>
          </a:prstGeom>
        </p:spPr>
      </p:pic>
      <p:sp>
        <p:nvSpPr>
          <p:cNvPr id="8" name="TextBox 7">
            <a:extLst>
              <a:ext uri="{FF2B5EF4-FFF2-40B4-BE49-F238E27FC236}">
                <a16:creationId xmlns:a16="http://schemas.microsoft.com/office/drawing/2014/main" id="{D46E0EDD-68B5-7B54-1C67-AFE7BAC9D779}"/>
              </a:ext>
            </a:extLst>
          </p:cNvPr>
          <p:cNvSpPr txBox="1"/>
          <p:nvPr/>
        </p:nvSpPr>
        <p:spPr>
          <a:xfrm>
            <a:off x="119269" y="4263972"/>
            <a:ext cx="6082748" cy="276999"/>
          </a:xfrm>
          <a:prstGeom prst="rect">
            <a:avLst/>
          </a:prstGeom>
          <a:noFill/>
        </p:spPr>
        <p:txBody>
          <a:bodyPr wrap="square">
            <a:spAutoFit/>
          </a:bodyPr>
          <a:lstStyle/>
          <a:p>
            <a:r>
              <a:rPr lang="en-US" sz="1200" dirty="0">
                <a:solidFill>
                  <a:schemeClr val="accent2"/>
                </a:solidFill>
                <a:latin typeface="Arial" panose="020B0604020202020204" pitchFamily="34" charset="0"/>
                <a:cs typeface="Arial" panose="020B0604020202020204" pitchFamily="34" charset="0"/>
              </a:rPr>
              <a:t>Pseudo random number generator (PRNG) for stochastic spike integration.</a:t>
            </a:r>
          </a:p>
        </p:txBody>
      </p:sp>
    </p:spTree>
    <p:extLst>
      <p:ext uri="{BB962C8B-B14F-4D97-AF65-F5344CB8AC3E}">
        <p14:creationId xmlns:p14="http://schemas.microsoft.com/office/powerpoint/2010/main" val="3020524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B7F3-C039-2F16-C291-088AD78DF2DC}"/>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87B2E431-3409-734F-DA36-C748F327BCEF}"/>
              </a:ext>
            </a:extLst>
          </p:cNvPr>
          <p:cNvSpPr txBox="1">
            <a:spLocks noChangeArrowheads="1"/>
          </p:cNvSpPr>
          <p:nvPr/>
        </p:nvSpPr>
        <p:spPr>
          <a:xfrm>
            <a:off x="-7951"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TrueNorth</a:t>
            </a:r>
            <a:r>
              <a:rPr lang="en-US" altLang="en-US" sz="3200" dirty="0">
                <a:solidFill>
                  <a:schemeClr val="accent1">
                    <a:lumMod val="75000"/>
                  </a:schemeClr>
                </a:solidFill>
                <a:ea typeface="ＭＳ Ｐゴシック" panose="020B0600070205080204" pitchFamily="34" charset="-128"/>
              </a:rPr>
              <a:t> chip design</a:t>
            </a:r>
          </a:p>
        </p:txBody>
      </p:sp>
      <p:sp>
        <p:nvSpPr>
          <p:cNvPr id="4" name="TextBox 3">
            <a:extLst>
              <a:ext uri="{FF2B5EF4-FFF2-40B4-BE49-F238E27FC236}">
                <a16:creationId xmlns:a16="http://schemas.microsoft.com/office/drawing/2014/main" id="{E059A57B-59C8-795C-A3E3-1D460439D968}"/>
              </a:ext>
            </a:extLst>
          </p:cNvPr>
          <p:cNvSpPr txBox="1"/>
          <p:nvPr/>
        </p:nvSpPr>
        <p:spPr>
          <a:xfrm>
            <a:off x="3420652" y="4616031"/>
            <a:ext cx="2302696"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DOI: 10.1109/TCAD.2015.2474396</a:t>
            </a:r>
          </a:p>
        </p:txBody>
      </p:sp>
      <p:pic>
        <p:nvPicPr>
          <p:cNvPr id="5" name="Picture 4">
            <a:extLst>
              <a:ext uri="{FF2B5EF4-FFF2-40B4-BE49-F238E27FC236}">
                <a16:creationId xmlns:a16="http://schemas.microsoft.com/office/drawing/2014/main" id="{5EB23450-FEDC-0808-3BAF-9B852775C2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361" y="1044567"/>
            <a:ext cx="6468386" cy="3429308"/>
          </a:xfrm>
          <a:prstGeom prst="rect">
            <a:avLst/>
          </a:prstGeom>
        </p:spPr>
      </p:pic>
      <p:sp>
        <p:nvSpPr>
          <p:cNvPr id="6" name="TextBox 5">
            <a:extLst>
              <a:ext uri="{FF2B5EF4-FFF2-40B4-BE49-F238E27FC236}">
                <a16:creationId xmlns:a16="http://schemas.microsoft.com/office/drawing/2014/main" id="{601C42C6-4989-2498-1B84-9B935CC60383}"/>
              </a:ext>
            </a:extLst>
          </p:cNvPr>
          <p:cNvSpPr txBox="1"/>
          <p:nvPr/>
        </p:nvSpPr>
        <p:spPr>
          <a:xfrm>
            <a:off x="401515" y="1933113"/>
            <a:ext cx="1796561" cy="1277273"/>
          </a:xfrm>
          <a:prstGeom prst="rect">
            <a:avLst/>
          </a:prstGeom>
          <a:noFill/>
        </p:spPr>
        <p:txBody>
          <a:bodyPr wrap="square">
            <a:spAutoFit/>
          </a:bodyPr>
          <a:lstStyle/>
          <a:p>
            <a:r>
              <a:rPr lang="en-US" sz="1100" dirty="0">
                <a:solidFill>
                  <a:schemeClr val="accent2"/>
                </a:solidFill>
                <a:latin typeface="Arial" panose="020B0604020202020204" pitchFamily="34" charset="0"/>
                <a:cs typeface="Arial" panose="020B0604020202020204" pitchFamily="34" charset="0"/>
              </a:rPr>
              <a:t>Merge-split blocks at the edges of the chip merge spikes coming from</a:t>
            </a:r>
          </a:p>
          <a:p>
            <a:r>
              <a:rPr lang="en-US" sz="1100" dirty="0">
                <a:solidFill>
                  <a:schemeClr val="accent2"/>
                </a:solidFill>
                <a:latin typeface="Arial" panose="020B0604020202020204" pitchFamily="34" charset="0"/>
                <a:cs typeface="Arial" panose="020B0604020202020204" pitchFamily="34" charset="0"/>
              </a:rPr>
              <a:t>multiple buses into a single stream of spikes going out of the</a:t>
            </a:r>
          </a:p>
          <a:p>
            <a:r>
              <a:rPr lang="en-US" sz="1100" dirty="0">
                <a:solidFill>
                  <a:schemeClr val="accent2"/>
                </a:solidFill>
                <a:latin typeface="Arial" panose="020B0604020202020204" pitchFamily="34" charset="0"/>
                <a:cs typeface="Arial" panose="020B0604020202020204" pitchFamily="34" charset="0"/>
              </a:rPr>
              <a:t>chip</a:t>
            </a:r>
          </a:p>
        </p:txBody>
      </p:sp>
    </p:spTree>
    <p:extLst>
      <p:ext uri="{BB962C8B-B14F-4D97-AF65-F5344CB8AC3E}">
        <p14:creationId xmlns:p14="http://schemas.microsoft.com/office/powerpoint/2010/main" val="3040131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E75B-F85F-740B-AEF4-ECED932C9853}"/>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A76845A6-06D4-850B-CB6A-AF40EAC40D2D}"/>
              </a:ext>
            </a:extLst>
          </p:cNvPr>
          <p:cNvSpPr txBox="1">
            <a:spLocks noChangeArrowheads="1"/>
          </p:cNvSpPr>
          <p:nvPr/>
        </p:nvSpPr>
        <p:spPr>
          <a:xfrm>
            <a:off x="-7951"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TrueNorth</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457401E9-0B30-3FB9-E6C3-F6623D0042BA}"/>
              </a:ext>
            </a:extLst>
          </p:cNvPr>
          <p:cNvSpPr txBox="1"/>
          <p:nvPr/>
        </p:nvSpPr>
        <p:spPr>
          <a:xfrm>
            <a:off x="4675021" y="4790909"/>
            <a:ext cx="2302696"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DOI: 10.1109/TCAD.2015.2474396</a:t>
            </a:r>
          </a:p>
        </p:txBody>
      </p:sp>
      <p:pic>
        <p:nvPicPr>
          <p:cNvPr id="6" name="Picture 5">
            <a:extLst>
              <a:ext uri="{FF2B5EF4-FFF2-40B4-BE49-F238E27FC236}">
                <a16:creationId xmlns:a16="http://schemas.microsoft.com/office/drawing/2014/main" id="{777DC384-66EC-FA92-03A4-1B2C5196B1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267" y="1077260"/>
            <a:ext cx="4664946" cy="3166362"/>
          </a:xfrm>
          <a:prstGeom prst="rect">
            <a:avLst/>
          </a:prstGeom>
        </p:spPr>
      </p:pic>
      <p:pic>
        <p:nvPicPr>
          <p:cNvPr id="8" name="Picture 7">
            <a:extLst>
              <a:ext uri="{FF2B5EF4-FFF2-40B4-BE49-F238E27FC236}">
                <a16:creationId xmlns:a16="http://schemas.microsoft.com/office/drawing/2014/main" id="{F4547D7C-0A55-F2F7-EBD4-5236A19291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04544" y="927438"/>
            <a:ext cx="3857557" cy="3170138"/>
          </a:xfrm>
          <a:prstGeom prst="rect">
            <a:avLst/>
          </a:prstGeom>
        </p:spPr>
      </p:pic>
      <p:sp>
        <p:nvSpPr>
          <p:cNvPr id="3" name="TextBox 2">
            <a:extLst>
              <a:ext uri="{FF2B5EF4-FFF2-40B4-BE49-F238E27FC236}">
                <a16:creationId xmlns:a16="http://schemas.microsoft.com/office/drawing/2014/main" id="{9E50E8CB-DA58-C93F-EDCD-8AF46D1EBB7F}"/>
              </a:ext>
            </a:extLst>
          </p:cNvPr>
          <p:cNvSpPr txBox="1"/>
          <p:nvPr/>
        </p:nvSpPr>
        <p:spPr>
          <a:xfrm>
            <a:off x="182508" y="4114014"/>
            <a:ext cx="2404826" cy="253916"/>
          </a:xfrm>
          <a:prstGeom prst="rect">
            <a:avLst/>
          </a:prstGeom>
          <a:noFill/>
        </p:spPr>
        <p:txBody>
          <a:bodyPr wrap="none" rtlCol="0">
            <a:spAutoFit/>
          </a:bodyPr>
          <a:lstStyle/>
          <a:p>
            <a:r>
              <a:rPr lang="en-US" sz="1050" dirty="0">
                <a:solidFill>
                  <a:schemeClr val="accent2"/>
                </a:solidFill>
                <a:latin typeface="Arial" panose="020B0604020202020204" pitchFamily="34" charset="0"/>
                <a:cs typeface="Arial" panose="020B0604020202020204" pitchFamily="34" charset="0"/>
              </a:rPr>
              <a:t>5 major elements of the neuron block</a:t>
            </a:r>
          </a:p>
        </p:txBody>
      </p:sp>
      <p:sp>
        <p:nvSpPr>
          <p:cNvPr id="5" name="TextBox 4">
            <a:extLst>
              <a:ext uri="{FF2B5EF4-FFF2-40B4-BE49-F238E27FC236}">
                <a16:creationId xmlns:a16="http://schemas.microsoft.com/office/drawing/2014/main" id="{EF69DFF4-CB17-0211-F9EC-04933DBFB23F}"/>
              </a:ext>
            </a:extLst>
          </p:cNvPr>
          <p:cNvSpPr txBox="1"/>
          <p:nvPr/>
        </p:nvSpPr>
        <p:spPr>
          <a:xfrm>
            <a:off x="182508" y="4313307"/>
            <a:ext cx="3152130" cy="415498"/>
          </a:xfrm>
          <a:prstGeom prst="rect">
            <a:avLst/>
          </a:prstGeom>
          <a:noFill/>
        </p:spPr>
        <p:txBody>
          <a:bodyPr wrap="square" rtlCol="0">
            <a:spAutoFit/>
          </a:bodyPr>
          <a:lstStyle/>
          <a:p>
            <a:r>
              <a:rPr lang="en-US" sz="1050" dirty="0">
                <a:solidFill>
                  <a:schemeClr val="accent2"/>
                </a:solidFill>
                <a:latin typeface="Arial" panose="020B0604020202020204" pitchFamily="34" charset="0"/>
                <a:cs typeface="Arial" panose="020B0604020202020204" pitchFamily="34" charset="0"/>
              </a:rPr>
              <a:t>Augmented integrate-and-fire model (simpler than HH or </a:t>
            </a:r>
            <a:r>
              <a:rPr lang="en-US" sz="1050" dirty="0" err="1">
                <a:solidFill>
                  <a:schemeClr val="accent2"/>
                </a:solidFill>
                <a:latin typeface="Arial" panose="020B0604020202020204" pitchFamily="34" charset="0"/>
                <a:cs typeface="Arial" panose="020B0604020202020204" pitchFamily="34" charset="0"/>
              </a:rPr>
              <a:t>Izh</a:t>
            </a:r>
            <a:r>
              <a:rPr lang="en-US" sz="1050" dirty="0">
                <a:solidFill>
                  <a:schemeClr val="accent2"/>
                </a:solidFill>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BE1B28AD-CEF7-55CD-3D21-54BE29CC2DE0}"/>
              </a:ext>
            </a:extLst>
          </p:cNvPr>
          <p:cNvSpPr txBox="1"/>
          <p:nvPr/>
        </p:nvSpPr>
        <p:spPr>
          <a:xfrm>
            <a:off x="4981096" y="4008313"/>
            <a:ext cx="3857556" cy="415498"/>
          </a:xfrm>
          <a:prstGeom prst="rect">
            <a:avLst/>
          </a:prstGeom>
          <a:noFill/>
        </p:spPr>
        <p:txBody>
          <a:bodyPr wrap="square" rtlCol="0">
            <a:spAutoFit/>
          </a:bodyPr>
          <a:lstStyle/>
          <a:p>
            <a:r>
              <a:rPr lang="en-US" sz="1050" dirty="0">
                <a:solidFill>
                  <a:schemeClr val="accent2"/>
                </a:solidFill>
                <a:latin typeface="Arial" panose="020B0604020202020204" pitchFamily="34" charset="0"/>
                <a:cs typeface="Arial" panose="020B0604020202020204" pitchFamily="34" charset="0"/>
              </a:rPr>
              <a:t>6 processes: from local, forward E, forward W, forward N, forward S, to local</a:t>
            </a:r>
          </a:p>
        </p:txBody>
      </p:sp>
      <p:sp>
        <p:nvSpPr>
          <p:cNvPr id="10" name="TextBox 9">
            <a:extLst>
              <a:ext uri="{FF2B5EF4-FFF2-40B4-BE49-F238E27FC236}">
                <a16:creationId xmlns:a16="http://schemas.microsoft.com/office/drawing/2014/main" id="{9EE3616B-38A5-A716-1128-7B7E9DD87504}"/>
              </a:ext>
            </a:extLst>
          </p:cNvPr>
          <p:cNvSpPr txBox="1"/>
          <p:nvPr/>
        </p:nvSpPr>
        <p:spPr>
          <a:xfrm>
            <a:off x="4975234" y="4335778"/>
            <a:ext cx="4577860" cy="253916"/>
          </a:xfrm>
          <a:prstGeom prst="rect">
            <a:avLst/>
          </a:prstGeom>
          <a:noFill/>
        </p:spPr>
        <p:txBody>
          <a:bodyPr wrap="square">
            <a:spAutoFit/>
          </a:bodyPr>
          <a:lstStyle/>
          <a:p>
            <a:r>
              <a:rPr lang="en-US" sz="1050" dirty="0">
                <a:solidFill>
                  <a:schemeClr val="accent2"/>
                </a:solidFill>
                <a:latin typeface="Arial" panose="020B0604020202020204" pitchFamily="34" charset="0"/>
                <a:cs typeface="Arial" panose="020B0604020202020204" pitchFamily="34" charset="0"/>
              </a:rPr>
              <a:t>QDI (Quasi-Delay-Insensitive) async. circuits: handshaking </a:t>
            </a:r>
          </a:p>
        </p:txBody>
      </p:sp>
      <p:sp>
        <p:nvSpPr>
          <p:cNvPr id="11" name="TextBox 10">
            <a:extLst>
              <a:ext uri="{FF2B5EF4-FFF2-40B4-BE49-F238E27FC236}">
                <a16:creationId xmlns:a16="http://schemas.microsoft.com/office/drawing/2014/main" id="{095077FF-1300-D269-CC2C-6E3954336345}"/>
              </a:ext>
            </a:extLst>
          </p:cNvPr>
          <p:cNvSpPr txBox="1"/>
          <p:nvPr/>
        </p:nvSpPr>
        <p:spPr>
          <a:xfrm>
            <a:off x="6557850" y="827555"/>
            <a:ext cx="3857556" cy="253916"/>
          </a:xfrm>
          <a:prstGeom prst="rect">
            <a:avLst/>
          </a:prstGeom>
          <a:noFill/>
        </p:spPr>
        <p:txBody>
          <a:bodyPr wrap="square" rtlCol="0">
            <a:spAutoFit/>
          </a:bodyPr>
          <a:lstStyle/>
          <a:p>
            <a:r>
              <a:rPr lang="en-US" sz="1050" dirty="0">
                <a:solidFill>
                  <a:schemeClr val="accent2"/>
                </a:solidFill>
                <a:latin typeface="Arial" panose="020B0604020202020204" pitchFamily="34" charset="0"/>
                <a:cs typeface="Arial" panose="020B0604020202020204" pitchFamily="34" charset="0"/>
              </a:rPr>
              <a:t>2D mesh</a:t>
            </a:r>
          </a:p>
        </p:txBody>
      </p:sp>
      <p:pic>
        <p:nvPicPr>
          <p:cNvPr id="13" name="Picture 12" descr="A white paper with black text&#10;&#10;AI-generated content may be incorrect.">
            <a:extLst>
              <a:ext uri="{FF2B5EF4-FFF2-40B4-BE49-F238E27FC236}">
                <a16:creationId xmlns:a16="http://schemas.microsoft.com/office/drawing/2014/main" id="{2FD76B8B-BF16-3968-92A9-ADA6804DAA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441398">
            <a:off x="3504199" y="3746895"/>
            <a:ext cx="1001261" cy="1206453"/>
          </a:xfrm>
          <a:prstGeom prst="rect">
            <a:avLst/>
          </a:prstGeom>
        </p:spPr>
      </p:pic>
      <p:sp>
        <p:nvSpPr>
          <p:cNvPr id="14" name="TextBox 13">
            <a:extLst>
              <a:ext uri="{FF2B5EF4-FFF2-40B4-BE49-F238E27FC236}">
                <a16:creationId xmlns:a16="http://schemas.microsoft.com/office/drawing/2014/main" id="{048C350B-14A0-0876-C46F-1C3BA9416842}"/>
              </a:ext>
            </a:extLst>
          </p:cNvPr>
          <p:cNvSpPr txBox="1"/>
          <p:nvPr/>
        </p:nvSpPr>
        <p:spPr>
          <a:xfrm>
            <a:off x="254644" y="899698"/>
            <a:ext cx="2332690" cy="253916"/>
          </a:xfrm>
          <a:prstGeom prst="rect">
            <a:avLst/>
          </a:prstGeom>
          <a:noFill/>
        </p:spPr>
        <p:txBody>
          <a:bodyPr wrap="none" rtlCol="0">
            <a:spAutoFit/>
          </a:bodyPr>
          <a:lstStyle/>
          <a:p>
            <a:r>
              <a:rPr lang="en-US" sz="1050" dirty="0">
                <a:solidFill>
                  <a:schemeClr val="accent2"/>
                </a:solidFill>
                <a:latin typeface="Arial" panose="020B0604020202020204" pitchFamily="34" charset="0"/>
                <a:cs typeface="Arial" panose="020B0604020202020204" pitchFamily="34" charset="0"/>
              </a:rPr>
              <a:t>Augmented integrate-and-fire model</a:t>
            </a:r>
          </a:p>
        </p:txBody>
      </p:sp>
    </p:spTree>
    <p:extLst>
      <p:ext uri="{BB962C8B-B14F-4D97-AF65-F5344CB8AC3E}">
        <p14:creationId xmlns:p14="http://schemas.microsoft.com/office/powerpoint/2010/main" val="1679864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420B4-7230-E619-3E7F-2B5B982C6A8D}"/>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C9DE347-C23F-52BD-60A8-29D0C6F18C0C}"/>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A69DBF78-46A1-2BCD-4CE7-7F4B199C4692}"/>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A47EC8E1-6F36-14E8-36CB-7FD28A62F733}"/>
              </a:ext>
            </a:extLst>
          </p:cNvPr>
          <p:cNvSpPr txBox="1"/>
          <p:nvPr/>
        </p:nvSpPr>
        <p:spPr>
          <a:xfrm>
            <a:off x="232895" y="907255"/>
            <a:ext cx="4734128" cy="3600986"/>
          </a:xfrm>
          <a:prstGeom prst="rect">
            <a:avLst/>
          </a:prstGeom>
          <a:noFill/>
        </p:spPr>
        <p:txBody>
          <a:bodyPr wrap="square">
            <a:spAutoFit/>
          </a:bodyPr>
          <a:lstStyle/>
          <a:p>
            <a:pPr marL="285750" indent="-285750">
              <a:buFont typeface="Arial" panose="020B0604020202020204" pitchFamily="34" charset="0"/>
              <a:buChar char="•"/>
            </a:pP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an architecture and a programming model for neural inference, reimagines the interaction between compute and memory by embodying </a:t>
            </a:r>
            <a:r>
              <a:rPr lang="en-US" sz="1200" b="1" dirty="0">
                <a:latin typeface="Arial" panose="020B0604020202020204" pitchFamily="34" charset="0"/>
                <a:cs typeface="Arial" panose="020B0604020202020204" pitchFamily="34" charset="0"/>
              </a:rPr>
              <a:t>10 interrelated, synergistic axioms </a:t>
            </a:r>
            <a:r>
              <a:rPr lang="en-US" sz="1200" dirty="0">
                <a:latin typeface="Arial" panose="020B0604020202020204" pitchFamily="34" charset="0"/>
                <a:cs typeface="Arial" panose="020B0604020202020204" pitchFamily="34" charset="0"/>
              </a:rPr>
              <a:t>that build on brain-inspired computing.</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1</a:t>
            </a:r>
            <a:r>
              <a:rPr lang="en-US" sz="1200" dirty="0">
                <a:latin typeface="Arial" panose="020B0604020202020204" pitchFamily="34" charset="0"/>
                <a:cs typeface="Arial" panose="020B0604020202020204" pitchFamily="34" charset="0"/>
              </a:rPr>
              <a:t>: Turning to architecture,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is specialized for neural inference. For example, it has no data-dependent conditional branching, and it does not support training or scientific computation.</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2</a:t>
            </a:r>
            <a:r>
              <a:rPr lang="en-US" sz="1200" dirty="0">
                <a:latin typeface="Arial" panose="020B0604020202020204" pitchFamily="34" charset="0"/>
                <a:cs typeface="Arial" panose="020B0604020202020204" pitchFamily="34" charset="0"/>
              </a:rPr>
              <a:t>: Inspired by biological precision,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is optimized for 8-, 4-, and 2-bit low-precision. This is sufficient to achieve state-of-the-art inference accuracy on many neural networks while dispensing with the high-precision required for training.</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3</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has a distributed, modular core array (16-by-16), with each core capable of massive parallelism (8192 2-bit operations per cycle) (Fig. 2F). Cortex-like modularity of the tiled core array enables homogeneous scalability in two dimensions and, perhaps, even in three dimensions and is also amenable to heterogeneous </a:t>
            </a:r>
            <a:r>
              <a:rPr lang="en-US" sz="1200" dirty="0" err="1">
                <a:latin typeface="Arial" panose="020B0604020202020204" pitchFamily="34" charset="0"/>
                <a:cs typeface="Arial" panose="020B0604020202020204" pitchFamily="34" charset="0"/>
              </a:rPr>
              <a:t>chiplet</a:t>
            </a:r>
            <a:r>
              <a:rPr lang="en-US" sz="1200" dirty="0">
                <a:latin typeface="Arial" panose="020B0604020202020204" pitchFamily="34" charset="0"/>
                <a:cs typeface="Arial" panose="020B0604020202020204" pitchFamily="34" charset="0"/>
              </a:rPr>
              <a:t> integration.</a:t>
            </a:r>
          </a:p>
        </p:txBody>
      </p:sp>
      <p:pic>
        <p:nvPicPr>
          <p:cNvPr id="7" name="Picture 6" descr="A diagram of a computer chip&#10;&#10;AI-generated content may be incorrect.">
            <a:extLst>
              <a:ext uri="{FF2B5EF4-FFF2-40B4-BE49-F238E27FC236}">
                <a16:creationId xmlns:a16="http://schemas.microsoft.com/office/drawing/2014/main" id="{911DD7ED-F05D-7959-F394-BA31944B9B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07868" y="907255"/>
            <a:ext cx="3797341" cy="3611197"/>
          </a:xfrm>
          <a:prstGeom prst="rect">
            <a:avLst/>
          </a:prstGeom>
        </p:spPr>
      </p:pic>
      <p:sp>
        <p:nvSpPr>
          <p:cNvPr id="9" name="TextBox 8">
            <a:extLst>
              <a:ext uri="{FF2B5EF4-FFF2-40B4-BE49-F238E27FC236}">
                <a16:creationId xmlns:a16="http://schemas.microsoft.com/office/drawing/2014/main" id="{40347BF7-4BE3-B126-4945-EDE0FF629C3A}"/>
              </a:ext>
            </a:extLst>
          </p:cNvPr>
          <p:cNvSpPr txBox="1"/>
          <p:nvPr/>
        </p:nvSpPr>
        <p:spPr>
          <a:xfrm>
            <a:off x="4905148" y="4319017"/>
            <a:ext cx="48442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2</a:t>
            </a:r>
          </a:p>
        </p:txBody>
      </p:sp>
    </p:spTree>
    <p:extLst>
      <p:ext uri="{BB962C8B-B14F-4D97-AF65-F5344CB8AC3E}">
        <p14:creationId xmlns:p14="http://schemas.microsoft.com/office/powerpoint/2010/main" val="493265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AC467-1B5C-0502-A244-B66DF0DFC2D7}"/>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1466E0E-7915-737A-7F17-AE4562F76697}"/>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A853C6B8-209C-F927-0E03-C4105CE036E8}"/>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FA2355DD-D4B4-C2D7-EECD-519DC55A61F4}"/>
              </a:ext>
            </a:extLst>
          </p:cNvPr>
          <p:cNvSpPr txBox="1"/>
          <p:nvPr/>
        </p:nvSpPr>
        <p:spPr>
          <a:xfrm>
            <a:off x="232895" y="907255"/>
            <a:ext cx="4734128" cy="1569660"/>
          </a:xfrm>
          <a:prstGeom prst="rect">
            <a:avLst/>
          </a:prstGeom>
          <a:noFill/>
        </p:spPr>
        <p:txBody>
          <a:bodyPr wrap="square">
            <a:spAutoFit/>
          </a:bodyPr>
          <a:lstStyle/>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4</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distributes memory among cores (Figs. 1B and 2F) and, within a core, not only places memories near compute but also intertwines critical compute with memory (Fig. 2, A and B). The nearness of memory and compute enables each core to exploit data locality for energy efficiency.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dedicates a large area to on-chip memory that is neither centralized nor organized in a traditional memory hierarchy.</a:t>
            </a:r>
          </a:p>
        </p:txBody>
      </p:sp>
      <p:pic>
        <p:nvPicPr>
          <p:cNvPr id="7" name="Picture 6" descr="A diagram of a computer chip&#10;&#10;AI-generated content may be incorrect.">
            <a:extLst>
              <a:ext uri="{FF2B5EF4-FFF2-40B4-BE49-F238E27FC236}">
                <a16:creationId xmlns:a16="http://schemas.microsoft.com/office/drawing/2014/main" id="{2D7E1BA8-A6F1-03D8-98E2-7505A8007B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07868" y="907255"/>
            <a:ext cx="3797341" cy="3611197"/>
          </a:xfrm>
          <a:prstGeom prst="rect">
            <a:avLst/>
          </a:prstGeom>
        </p:spPr>
      </p:pic>
      <p:pic>
        <p:nvPicPr>
          <p:cNvPr id="6" name="Picture 5" descr="A diagram of a computer chip&#10;&#10;AI-generated content may be incorrect.">
            <a:extLst>
              <a:ext uri="{FF2B5EF4-FFF2-40B4-BE49-F238E27FC236}">
                <a16:creationId xmlns:a16="http://schemas.microsoft.com/office/drawing/2014/main" id="{C101E6F5-D5AC-5261-4C12-795820AA42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96636" y="2296929"/>
            <a:ext cx="2327310" cy="2221523"/>
          </a:xfrm>
          <a:prstGeom prst="rect">
            <a:avLst/>
          </a:prstGeom>
        </p:spPr>
      </p:pic>
      <p:sp>
        <p:nvSpPr>
          <p:cNvPr id="8" name="TextBox 7">
            <a:extLst>
              <a:ext uri="{FF2B5EF4-FFF2-40B4-BE49-F238E27FC236}">
                <a16:creationId xmlns:a16="http://schemas.microsoft.com/office/drawing/2014/main" id="{5EBDB6DC-DB17-EA9D-A5A9-A671F03C0E00}"/>
              </a:ext>
            </a:extLst>
          </p:cNvPr>
          <p:cNvSpPr txBox="1"/>
          <p:nvPr/>
        </p:nvSpPr>
        <p:spPr>
          <a:xfrm>
            <a:off x="1077358" y="4236245"/>
            <a:ext cx="498855" cy="26161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1</a:t>
            </a:r>
          </a:p>
        </p:txBody>
      </p:sp>
      <p:sp>
        <p:nvSpPr>
          <p:cNvPr id="9" name="TextBox 8">
            <a:extLst>
              <a:ext uri="{FF2B5EF4-FFF2-40B4-BE49-F238E27FC236}">
                <a16:creationId xmlns:a16="http://schemas.microsoft.com/office/drawing/2014/main" id="{9D5DC914-066A-7E28-1920-DF763D358798}"/>
              </a:ext>
            </a:extLst>
          </p:cNvPr>
          <p:cNvSpPr txBox="1"/>
          <p:nvPr/>
        </p:nvSpPr>
        <p:spPr>
          <a:xfrm>
            <a:off x="4679164" y="4105440"/>
            <a:ext cx="48442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2</a:t>
            </a:r>
          </a:p>
        </p:txBody>
      </p:sp>
    </p:spTree>
    <p:extLst>
      <p:ext uri="{BB962C8B-B14F-4D97-AF65-F5344CB8AC3E}">
        <p14:creationId xmlns:p14="http://schemas.microsoft.com/office/powerpoint/2010/main" val="4259022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953F-9A25-857F-C5D5-85D9724A4AC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8BCCA65E-9F8A-38A6-80DD-21A5CD55398F}"/>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D408DCAA-F944-B445-5C17-C4AA3EB3DF96}"/>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14457662-A677-3C16-E6A0-C4AE1DCC21A8}"/>
              </a:ext>
            </a:extLst>
          </p:cNvPr>
          <p:cNvSpPr txBox="1"/>
          <p:nvPr/>
        </p:nvSpPr>
        <p:spPr>
          <a:xfrm>
            <a:off x="232895" y="907255"/>
            <a:ext cx="4734128" cy="2123658"/>
          </a:xfrm>
          <a:prstGeom prst="rect">
            <a:avLst/>
          </a:prstGeom>
          <a:noFill/>
        </p:spPr>
        <p:txBody>
          <a:bodyPr wrap="square">
            <a:spAutoFit/>
          </a:bodyPr>
          <a:lstStyle/>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5: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uses two dense networks-on-chip (</a:t>
            </a:r>
            <a:r>
              <a:rPr lang="en-US" sz="1200" dirty="0" err="1">
                <a:latin typeface="Arial" panose="020B0604020202020204" pitchFamily="34" charset="0"/>
                <a:cs typeface="Arial" panose="020B0604020202020204" pitchFamily="34" charset="0"/>
              </a:rPr>
              <a:t>NoCs</a:t>
            </a:r>
            <a:r>
              <a:rPr lang="en-US" sz="1200" dirty="0">
                <a:latin typeface="Arial" panose="020B0604020202020204" pitchFamily="34" charset="0"/>
                <a:cs typeface="Arial" panose="020B0604020202020204" pitchFamily="34" charset="0"/>
              </a:rPr>
              <a:t>) (20) to interconnect the cores, unifying and integrating the distributed computation and memory (Fig. 2, C and D) that would otherwise be fragmented. These </a:t>
            </a:r>
            <a:r>
              <a:rPr lang="en-US" sz="1200" dirty="0" err="1">
                <a:latin typeface="Arial" panose="020B0604020202020204" pitchFamily="34" charset="0"/>
                <a:cs typeface="Arial" panose="020B0604020202020204" pitchFamily="34" charset="0"/>
              </a:rPr>
              <a:t>NoCs</a:t>
            </a:r>
            <a:r>
              <a:rPr lang="en-US" sz="1200" dirty="0">
                <a:latin typeface="Arial" panose="020B0604020202020204" pitchFamily="34" charset="0"/>
                <a:cs typeface="Arial" panose="020B0604020202020204" pitchFamily="34" charset="0"/>
              </a:rPr>
              <a:t> are inspired by long-distance white-matter and short-distance gray-matter pathways in the brain and by neuroanatomical topological maps found in cortical sensory and motor systems. One gray matter–inspired NoC enables spatial computing between adjacent cores (Fig. 3 and fig. S1). Another white matter–inspired NoC enables neuron activations to be spatially redistributed among all cores.</a:t>
            </a:r>
          </a:p>
        </p:txBody>
      </p:sp>
      <p:pic>
        <p:nvPicPr>
          <p:cNvPr id="7" name="Picture 6" descr="A diagram of a computer chip&#10;&#10;AI-generated content may be incorrect.">
            <a:extLst>
              <a:ext uri="{FF2B5EF4-FFF2-40B4-BE49-F238E27FC236}">
                <a16:creationId xmlns:a16="http://schemas.microsoft.com/office/drawing/2014/main" id="{72A52A77-73CD-56E3-ED04-034AD45DBA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07868" y="907255"/>
            <a:ext cx="3797341" cy="3611197"/>
          </a:xfrm>
          <a:prstGeom prst="rect">
            <a:avLst/>
          </a:prstGeom>
        </p:spPr>
      </p:pic>
      <p:sp>
        <p:nvSpPr>
          <p:cNvPr id="8" name="TextBox 7">
            <a:extLst>
              <a:ext uri="{FF2B5EF4-FFF2-40B4-BE49-F238E27FC236}">
                <a16:creationId xmlns:a16="http://schemas.microsoft.com/office/drawing/2014/main" id="{04B97860-E44E-9DCC-D033-8C1B53180ACD}"/>
              </a:ext>
            </a:extLst>
          </p:cNvPr>
          <p:cNvSpPr txBox="1"/>
          <p:nvPr/>
        </p:nvSpPr>
        <p:spPr>
          <a:xfrm>
            <a:off x="351958" y="4133954"/>
            <a:ext cx="48442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3</a:t>
            </a:r>
          </a:p>
        </p:txBody>
      </p:sp>
      <p:sp>
        <p:nvSpPr>
          <p:cNvPr id="9" name="TextBox 8">
            <a:extLst>
              <a:ext uri="{FF2B5EF4-FFF2-40B4-BE49-F238E27FC236}">
                <a16:creationId xmlns:a16="http://schemas.microsoft.com/office/drawing/2014/main" id="{565085BE-9689-B683-A55F-F1A240CBA802}"/>
              </a:ext>
            </a:extLst>
          </p:cNvPr>
          <p:cNvSpPr txBox="1"/>
          <p:nvPr/>
        </p:nvSpPr>
        <p:spPr>
          <a:xfrm>
            <a:off x="4679164" y="4105440"/>
            <a:ext cx="48442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2</a:t>
            </a:r>
          </a:p>
        </p:txBody>
      </p:sp>
      <p:pic>
        <p:nvPicPr>
          <p:cNvPr id="10" name="Picture 9" descr="A screenshot of a game&#10;&#10;AI-generated content may be incorrect.">
            <a:extLst>
              <a:ext uri="{FF2B5EF4-FFF2-40B4-BE49-F238E27FC236}">
                <a16:creationId xmlns:a16="http://schemas.microsoft.com/office/drawing/2014/main" id="{31D431CB-7038-C80D-DDAB-B840ADF550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5131" y="3138346"/>
            <a:ext cx="2955161" cy="1365250"/>
          </a:xfrm>
          <a:prstGeom prst="rect">
            <a:avLst/>
          </a:prstGeom>
        </p:spPr>
      </p:pic>
    </p:spTree>
    <p:extLst>
      <p:ext uri="{BB962C8B-B14F-4D97-AF65-F5344CB8AC3E}">
        <p14:creationId xmlns:p14="http://schemas.microsoft.com/office/powerpoint/2010/main" val="2845395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DD44C-1407-D25D-01D0-2F48ED800D6A}"/>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2F52825D-0187-8B61-E53B-8B91E1FBEAA9}"/>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Key characteristics of all neuromorphic chips</a:t>
            </a:r>
          </a:p>
        </p:txBody>
      </p:sp>
      <p:sp>
        <p:nvSpPr>
          <p:cNvPr id="10" name="TextBox 9">
            <a:extLst>
              <a:ext uri="{FF2B5EF4-FFF2-40B4-BE49-F238E27FC236}">
                <a16:creationId xmlns:a16="http://schemas.microsoft.com/office/drawing/2014/main" id="{56548946-5CF4-ABF5-EB3C-C95B880B1801}"/>
              </a:ext>
            </a:extLst>
          </p:cNvPr>
          <p:cNvSpPr txBox="1"/>
          <p:nvPr/>
        </p:nvSpPr>
        <p:spPr>
          <a:xfrm>
            <a:off x="109950" y="1246119"/>
            <a:ext cx="3644789" cy="3139321"/>
          </a:xfrm>
          <a:prstGeom prst="rect">
            <a:avLst/>
          </a:prstGeom>
          <a:noFill/>
        </p:spPr>
        <p:txBody>
          <a:bodyPr wrap="square">
            <a:spAutoFit/>
          </a:bodyPr>
          <a:lstStyle/>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Parallel processing </a:t>
            </a:r>
            <a:r>
              <a:rPr lang="en-US" sz="1100" dirty="0">
                <a:latin typeface="Arial" panose="020B0604020202020204" pitchFamily="34" charset="0"/>
                <a:cs typeface="Arial" panose="020B0604020202020204" pitchFamily="34" charset="0"/>
              </a:rPr>
              <a:t>- Unlike traditional Von Neumann computing where processing and memory are separate, neuromorphic chips integrate computation and memory in the same physical structures (similar to how brain cells work).</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Event-driven computation </a:t>
            </a:r>
            <a:r>
              <a:rPr lang="en-US" sz="1100" dirty="0">
                <a:latin typeface="Arial" panose="020B0604020202020204" pitchFamily="34" charset="0"/>
                <a:cs typeface="Arial" panose="020B0604020202020204" pitchFamily="34" charset="0"/>
              </a:rPr>
              <a:t>- Most neuromorphic chips operate based on events or "spikes" rather than continuous clock cycles, making them more energy-efficient by only consuming power when processing information.</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Adaptability</a:t>
            </a:r>
            <a:r>
              <a:rPr lang="en-US" sz="1100" dirty="0">
                <a:latin typeface="Arial" panose="020B0604020202020204" pitchFamily="34" charset="0"/>
                <a:cs typeface="Arial" panose="020B0604020202020204" pitchFamily="34" charset="0"/>
              </a:rPr>
              <a:t> - Many neuromorphic designs incorporate on-chip learning mechanisms that allow synaptic connections to strengthen or weaken based on activity patterns.</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Distributed memory </a:t>
            </a:r>
            <a:r>
              <a:rPr lang="en-US" sz="1100" dirty="0">
                <a:latin typeface="Arial" panose="020B0604020202020204" pitchFamily="34" charset="0"/>
                <a:cs typeface="Arial" panose="020B0604020202020204" pitchFamily="34" charset="0"/>
              </a:rPr>
              <a:t>- Information is stored across the network in the connection strengths between neurons, rather than in a centralized memory unit.</a:t>
            </a:r>
          </a:p>
        </p:txBody>
      </p:sp>
      <p:pic>
        <p:nvPicPr>
          <p:cNvPr id="3" name="Picture 2" descr="A table with text on it&#10;&#10;AI-generated content may be incorrect.">
            <a:extLst>
              <a:ext uri="{FF2B5EF4-FFF2-40B4-BE49-F238E27FC236}">
                <a16:creationId xmlns:a16="http://schemas.microsoft.com/office/drawing/2014/main" id="{4BA478A8-871E-C60F-0B96-77101EA342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54739" y="1321597"/>
            <a:ext cx="5316433" cy="2819088"/>
          </a:xfrm>
          <a:prstGeom prst="rect">
            <a:avLst/>
          </a:prstGeom>
        </p:spPr>
      </p:pic>
      <p:sp>
        <p:nvSpPr>
          <p:cNvPr id="4" name="Rectangle 3">
            <a:extLst>
              <a:ext uri="{FF2B5EF4-FFF2-40B4-BE49-F238E27FC236}">
                <a16:creationId xmlns:a16="http://schemas.microsoft.com/office/drawing/2014/main" id="{747E870F-B2DA-5133-128F-49805708527D}"/>
              </a:ext>
            </a:extLst>
          </p:cNvPr>
          <p:cNvSpPr/>
          <p:nvPr/>
        </p:nvSpPr>
        <p:spPr>
          <a:xfrm>
            <a:off x="6764942" y="1321597"/>
            <a:ext cx="2306230" cy="2819088"/>
          </a:xfrm>
          <a:prstGeom prst="rect">
            <a:avLst/>
          </a:prstGeom>
          <a:noFill/>
          <a:ln>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4765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E846D-E2F2-253F-7A56-0F6EBB22925B}"/>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AE57B10-F099-77E0-AC0E-1A68DD12A676}"/>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29CFE77B-42F2-1BC3-72AE-B37ECA9B30C6}"/>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B117ED21-062A-5706-5C9F-2CD464EAD0BD}"/>
              </a:ext>
            </a:extLst>
          </p:cNvPr>
          <p:cNvSpPr txBox="1"/>
          <p:nvPr/>
        </p:nvSpPr>
        <p:spPr>
          <a:xfrm>
            <a:off x="232895" y="907255"/>
            <a:ext cx="4734128" cy="2308324"/>
          </a:xfrm>
          <a:prstGeom prst="rect">
            <a:avLst/>
          </a:prstGeom>
          <a:noFill/>
        </p:spPr>
        <p:txBody>
          <a:bodyPr wrap="square">
            <a:spAutoFit/>
          </a:bodyPr>
          <a:lstStyle/>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6: </a:t>
            </a:r>
            <a:r>
              <a:rPr lang="en-US" sz="1200" dirty="0">
                <a:latin typeface="Arial" panose="020B0604020202020204" pitchFamily="34" charset="0"/>
                <a:cs typeface="Arial" panose="020B0604020202020204" pitchFamily="34" charset="0"/>
              </a:rPr>
              <a:t>Another two </a:t>
            </a:r>
            <a:r>
              <a:rPr lang="en-US" sz="1200" dirty="0" err="1">
                <a:latin typeface="Arial" panose="020B0604020202020204" pitchFamily="34" charset="0"/>
                <a:cs typeface="Arial" panose="020B0604020202020204" pitchFamily="34" charset="0"/>
              </a:rPr>
              <a:t>NoCs</a:t>
            </a:r>
            <a:r>
              <a:rPr lang="en-US" sz="1200" dirty="0">
                <a:latin typeface="Arial" panose="020B0604020202020204" pitchFamily="34" charset="0"/>
                <a:cs typeface="Arial" panose="020B0604020202020204" pitchFamily="34" charset="0"/>
              </a:rPr>
              <a:t> enable reconfiguring synaptic weights and programs on each core for high-speed operation of compute units (Fig. 2, C and D).</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7</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exploits data-independent branching to support a fully pipelined, stall-free, deterministic control operation for high temporal utilization without any memory misses, which are a hallmark of the von Neumann architecture. Lack of memory misses eliminates the need for speculative, nondeterministic execution. Deterministic operation enables a set of eight threads for various compute, memory, and communication operations to be synchronized by construction and to operate at a high utilization.</a:t>
            </a:r>
          </a:p>
        </p:txBody>
      </p:sp>
      <p:pic>
        <p:nvPicPr>
          <p:cNvPr id="7" name="Picture 6" descr="A diagram of a computer chip&#10;&#10;AI-generated content may be incorrect.">
            <a:extLst>
              <a:ext uri="{FF2B5EF4-FFF2-40B4-BE49-F238E27FC236}">
                <a16:creationId xmlns:a16="http://schemas.microsoft.com/office/drawing/2014/main" id="{5D4285BE-88A0-E3AB-CC07-D01F7CD437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07868" y="907255"/>
            <a:ext cx="3797341" cy="3611197"/>
          </a:xfrm>
          <a:prstGeom prst="rect">
            <a:avLst/>
          </a:prstGeom>
        </p:spPr>
      </p:pic>
      <p:sp>
        <p:nvSpPr>
          <p:cNvPr id="9" name="TextBox 8">
            <a:extLst>
              <a:ext uri="{FF2B5EF4-FFF2-40B4-BE49-F238E27FC236}">
                <a16:creationId xmlns:a16="http://schemas.microsoft.com/office/drawing/2014/main" id="{BCFC57FF-1A78-B4EA-BE2D-A73BA059DF94}"/>
              </a:ext>
            </a:extLst>
          </p:cNvPr>
          <p:cNvSpPr txBox="1"/>
          <p:nvPr/>
        </p:nvSpPr>
        <p:spPr>
          <a:xfrm>
            <a:off x="4679164" y="4105440"/>
            <a:ext cx="48442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2</a:t>
            </a:r>
          </a:p>
        </p:txBody>
      </p:sp>
    </p:spTree>
    <p:extLst>
      <p:ext uri="{BB962C8B-B14F-4D97-AF65-F5344CB8AC3E}">
        <p14:creationId xmlns:p14="http://schemas.microsoft.com/office/powerpoint/2010/main" val="4196035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C488-9892-3342-1C1F-BA8ED63277FE}"/>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12F91C7-ADCF-B518-79B7-E2CC51524B98}"/>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5" name="TextBox 4">
            <a:extLst>
              <a:ext uri="{FF2B5EF4-FFF2-40B4-BE49-F238E27FC236}">
                <a16:creationId xmlns:a16="http://schemas.microsoft.com/office/drawing/2014/main" id="{AA2919F1-CA7A-0B7E-ACEB-30F986794CE6}"/>
              </a:ext>
            </a:extLst>
          </p:cNvPr>
          <p:cNvSpPr txBox="1"/>
          <p:nvPr/>
        </p:nvSpPr>
        <p:spPr>
          <a:xfrm>
            <a:off x="232895" y="907255"/>
            <a:ext cx="4128090" cy="2677656"/>
          </a:xfrm>
          <a:prstGeom prst="rect">
            <a:avLst/>
          </a:prstGeom>
          <a:noFill/>
        </p:spPr>
        <p:txBody>
          <a:bodyPr wrap="square">
            <a:spAutoFit/>
          </a:bodyPr>
          <a:lstStyle/>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8</a:t>
            </a:r>
            <a:r>
              <a:rPr lang="en-US" sz="1200" dirty="0">
                <a:latin typeface="Arial" panose="020B0604020202020204" pitchFamily="34" charset="0"/>
                <a:cs typeface="Arial" panose="020B0604020202020204" pitchFamily="34" charset="0"/>
              </a:rPr>
              <a:t>: Turning to algorithms and software, </a:t>
            </a:r>
            <a:r>
              <a:rPr lang="en-US" sz="1200" dirty="0">
                <a:solidFill>
                  <a:srgbClr val="FF0000"/>
                </a:solidFill>
                <a:latin typeface="Arial" panose="020B0604020202020204" pitchFamily="34" charset="0"/>
                <a:cs typeface="Arial" panose="020B0604020202020204" pitchFamily="34" charset="0"/>
              </a:rPr>
              <a:t>co-optimized training algorithms</a:t>
            </a:r>
            <a:r>
              <a:rPr lang="en-US" sz="1200" dirty="0">
                <a:latin typeface="Arial" panose="020B0604020202020204" pitchFamily="34" charset="0"/>
                <a:cs typeface="Arial" panose="020B0604020202020204" pitchFamily="34" charset="0"/>
              </a:rPr>
              <a:t> (fig. S3) enable state-of-the-art inference accuracy to be achieved by incorporating low-precision constraints into training.</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9</a:t>
            </a:r>
            <a:r>
              <a:rPr lang="en-US" sz="1200" dirty="0">
                <a:latin typeface="Arial" panose="020B0604020202020204" pitchFamily="34" charset="0"/>
                <a:cs typeface="Arial" panose="020B0604020202020204" pitchFamily="34" charset="0"/>
              </a:rPr>
              <a:t>: </a:t>
            </a:r>
            <a:r>
              <a:rPr lang="en-US" sz="1200" dirty="0">
                <a:solidFill>
                  <a:srgbClr val="FF0000"/>
                </a:solidFill>
                <a:latin typeface="Arial" panose="020B0604020202020204" pitchFamily="34" charset="0"/>
                <a:cs typeface="Arial" panose="020B0604020202020204" pitchFamily="34" charset="0"/>
              </a:rPr>
              <a:t>Codesigned software </a:t>
            </a:r>
            <a:r>
              <a:rPr lang="en-US" sz="1200" dirty="0">
                <a:latin typeface="Arial" panose="020B0604020202020204" pitchFamily="34" charset="0"/>
                <a:cs typeface="Arial" panose="020B0604020202020204" pitchFamily="34" charset="0"/>
              </a:rPr>
              <a:t>(fig. S3) automatically determines an explicit orchestration schedule for computation, memory, and communication to achieve high compute utilization in space and time while ensuring that there are no resource collisions.</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10</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employs a usage model that consists of writing an input frame and reading an output frame (Figs. 1D and 3), which enables it to operate independently of the attached general processor.</a:t>
            </a:r>
          </a:p>
        </p:txBody>
      </p:sp>
      <p:sp>
        <p:nvSpPr>
          <p:cNvPr id="4" name="TextBox 3">
            <a:extLst>
              <a:ext uri="{FF2B5EF4-FFF2-40B4-BE49-F238E27FC236}">
                <a16:creationId xmlns:a16="http://schemas.microsoft.com/office/drawing/2014/main" id="{EAA9527E-A113-A576-45B4-5289DCDE5A46}"/>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pic>
        <p:nvPicPr>
          <p:cNvPr id="6" name="Picture 5" descr="A diagram of a software toolchain&#10;&#10;AI-generated content may be incorrect.">
            <a:extLst>
              <a:ext uri="{FF2B5EF4-FFF2-40B4-BE49-F238E27FC236}">
                <a16:creationId xmlns:a16="http://schemas.microsoft.com/office/drawing/2014/main" id="{616D9B3D-5650-73B7-2DBA-559322C41A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4049" y="960009"/>
            <a:ext cx="4300264" cy="3436145"/>
          </a:xfrm>
          <a:prstGeom prst="rect">
            <a:avLst/>
          </a:prstGeom>
        </p:spPr>
      </p:pic>
    </p:spTree>
    <p:extLst>
      <p:ext uri="{BB962C8B-B14F-4D97-AF65-F5344CB8AC3E}">
        <p14:creationId xmlns:p14="http://schemas.microsoft.com/office/powerpoint/2010/main" val="1264754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F965D-C246-362A-154D-284960933B27}"/>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DD45E9C-FE0E-3E45-6F8B-315EDE0F6CFB}"/>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76F91EE9-C41B-65CD-0C86-947CEB90F3EA}"/>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pic>
        <p:nvPicPr>
          <p:cNvPr id="13" name="Picture 12" descr="A graph of different types of energy&#10;&#10;AI-generated content may be incorrect.">
            <a:extLst>
              <a:ext uri="{FF2B5EF4-FFF2-40B4-BE49-F238E27FC236}">
                <a16:creationId xmlns:a16="http://schemas.microsoft.com/office/drawing/2014/main" id="{10F732B4-BE8C-1485-683A-5D7910732BE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2149" y="960009"/>
            <a:ext cx="5003800" cy="3505200"/>
          </a:xfrm>
          <a:prstGeom prst="rect">
            <a:avLst/>
          </a:prstGeom>
        </p:spPr>
      </p:pic>
      <p:sp>
        <p:nvSpPr>
          <p:cNvPr id="15" name="TextBox 14">
            <a:extLst>
              <a:ext uri="{FF2B5EF4-FFF2-40B4-BE49-F238E27FC236}">
                <a16:creationId xmlns:a16="http://schemas.microsoft.com/office/drawing/2014/main" id="{9A644599-FE68-1BB6-EC5F-1EDB0147A657}"/>
              </a:ext>
            </a:extLst>
          </p:cNvPr>
          <p:cNvSpPr txBox="1"/>
          <p:nvPr/>
        </p:nvSpPr>
        <p:spPr>
          <a:xfrm>
            <a:off x="254977" y="1424353"/>
            <a:ext cx="4577860" cy="276999"/>
          </a:xfrm>
          <a:prstGeom prst="rect">
            <a:avLst/>
          </a:prstGeom>
          <a:noFill/>
        </p:spPr>
        <p:txBody>
          <a:bodyPr wrap="square">
            <a:spAutoFit/>
          </a:bodyPr>
          <a:lstStyle/>
          <a:p>
            <a:pPr marL="171450" indent="-171450">
              <a:buFont typeface="Arial" panose="020B0604020202020204" pitchFamily="34" charset="0"/>
              <a:buChar char="•"/>
            </a:pPr>
            <a:r>
              <a:rPr lang="en-US" sz="600" dirty="0">
                <a:latin typeface="Arial" panose="020B0604020202020204" pitchFamily="34" charset="0"/>
                <a:cs typeface="Arial" panose="020B0604020202020204" pitchFamily="34" charset="0"/>
              </a:rPr>
              <a:t>Tensor Streaming Processor (TSP)</a:t>
            </a:r>
          </a:p>
          <a:p>
            <a:pPr marL="171450" indent="-171450">
              <a:buFont typeface="Arial" panose="020B0604020202020204" pitchFamily="34" charset="0"/>
              <a:buChar char="•"/>
            </a:pPr>
            <a:r>
              <a:rPr lang="en-US" sz="600" dirty="0">
                <a:latin typeface="Arial" panose="020B0604020202020204" pitchFamily="34" charset="0"/>
                <a:cs typeface="Arial" panose="020B0604020202020204" pitchFamily="34" charset="0"/>
              </a:rPr>
              <a:t>Intel Xeon: 8270, 9282</a:t>
            </a:r>
          </a:p>
        </p:txBody>
      </p:sp>
    </p:spTree>
    <p:extLst>
      <p:ext uri="{BB962C8B-B14F-4D97-AF65-F5344CB8AC3E}">
        <p14:creationId xmlns:p14="http://schemas.microsoft.com/office/powerpoint/2010/main" val="263251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13F89-AFF6-8923-F7A4-E3F567EC02DF}"/>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893D1CF9-0D5F-6C72-A076-E08CD6D2790F}"/>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AAC8C482-50C4-8DCC-1691-E33C780CAB8C}"/>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pic>
        <p:nvPicPr>
          <p:cNvPr id="5" name="Picture 4" descr="A table of information with numbers and text&#10;&#10;AI-generated content may be incorrect.">
            <a:extLst>
              <a:ext uri="{FF2B5EF4-FFF2-40B4-BE49-F238E27FC236}">
                <a16:creationId xmlns:a16="http://schemas.microsoft.com/office/drawing/2014/main" id="{3A2AB70E-B7BD-3F6A-AB3F-C8E453B57F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2704635" y="-99745"/>
            <a:ext cx="3734729" cy="5760430"/>
          </a:xfrm>
          <a:prstGeom prst="rect">
            <a:avLst/>
          </a:prstGeom>
        </p:spPr>
      </p:pic>
      <p:sp>
        <p:nvSpPr>
          <p:cNvPr id="3" name="Rectangle 2">
            <a:extLst>
              <a:ext uri="{FF2B5EF4-FFF2-40B4-BE49-F238E27FC236}">
                <a16:creationId xmlns:a16="http://schemas.microsoft.com/office/drawing/2014/main" id="{5C59FB96-2AA3-1C90-2746-4E6E7BD242D3}"/>
              </a:ext>
            </a:extLst>
          </p:cNvPr>
          <p:cNvSpPr/>
          <p:nvPr/>
        </p:nvSpPr>
        <p:spPr>
          <a:xfrm>
            <a:off x="1780248" y="4361607"/>
            <a:ext cx="5591596" cy="161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545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86859-DAEC-F233-D19F-994C6A5678DC}"/>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8C97F1D-0E73-3113-64A8-BE2C8D03EB4B}"/>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BrainScaleS</a:t>
            </a:r>
            <a:r>
              <a:rPr lang="en-US" altLang="en-US" sz="3200" dirty="0">
                <a:solidFill>
                  <a:schemeClr val="accent1">
                    <a:lumMod val="75000"/>
                  </a:schemeClr>
                </a:solidFill>
                <a:ea typeface="ＭＳ Ｐゴシック" panose="020B0600070205080204" pitchFamily="34" charset="-128"/>
              </a:rPr>
              <a:t> chips</a:t>
            </a:r>
          </a:p>
        </p:txBody>
      </p:sp>
      <p:sp>
        <p:nvSpPr>
          <p:cNvPr id="4" name="TextBox 3">
            <a:extLst>
              <a:ext uri="{FF2B5EF4-FFF2-40B4-BE49-F238E27FC236}">
                <a16:creationId xmlns:a16="http://schemas.microsoft.com/office/drawing/2014/main" id="{D933D157-B679-CE6F-A790-392F8CCA08FA}"/>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arXiv:2201.11063v2</a:t>
            </a:r>
          </a:p>
        </p:txBody>
      </p:sp>
      <p:pic>
        <p:nvPicPr>
          <p:cNvPr id="9" name="Picture 8" descr="A screenshot of a computer&#10;&#10;AI-generated content may be incorrect.">
            <a:extLst>
              <a:ext uri="{FF2B5EF4-FFF2-40B4-BE49-F238E27FC236}">
                <a16:creationId xmlns:a16="http://schemas.microsoft.com/office/drawing/2014/main" id="{D8A2F277-5037-D6E0-8684-AA801903B9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1216" y="960009"/>
            <a:ext cx="3860409" cy="4058646"/>
          </a:xfrm>
          <a:prstGeom prst="rect">
            <a:avLst/>
          </a:prstGeom>
        </p:spPr>
      </p:pic>
      <p:sp>
        <p:nvSpPr>
          <p:cNvPr id="12" name="TextBox 11">
            <a:extLst>
              <a:ext uri="{FF2B5EF4-FFF2-40B4-BE49-F238E27FC236}">
                <a16:creationId xmlns:a16="http://schemas.microsoft.com/office/drawing/2014/main" id="{48B49B4B-F9E3-6792-BE27-BEB529EB402D}"/>
              </a:ext>
            </a:extLst>
          </p:cNvPr>
          <p:cNvSpPr txBox="1"/>
          <p:nvPr/>
        </p:nvSpPr>
        <p:spPr>
          <a:xfrm>
            <a:off x="362712" y="960009"/>
            <a:ext cx="2423160" cy="1600438"/>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Heidelberg University</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Human Brain Project</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Analog model of a neuron based on an electrical circuit, leads to inflexibility.</a:t>
            </a:r>
          </a:p>
        </p:txBody>
      </p:sp>
    </p:spTree>
    <p:extLst>
      <p:ext uri="{BB962C8B-B14F-4D97-AF65-F5344CB8AC3E}">
        <p14:creationId xmlns:p14="http://schemas.microsoft.com/office/powerpoint/2010/main" val="1178959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AC405-ED5F-3B75-B35F-E7AD4C3D012D}"/>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D3888ECC-7300-ABBD-269B-EFB904B0197F}"/>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BrainScaleS-2</a:t>
            </a:r>
          </a:p>
        </p:txBody>
      </p:sp>
      <p:sp>
        <p:nvSpPr>
          <p:cNvPr id="4" name="TextBox 3">
            <a:extLst>
              <a:ext uri="{FF2B5EF4-FFF2-40B4-BE49-F238E27FC236}">
                <a16:creationId xmlns:a16="http://schemas.microsoft.com/office/drawing/2014/main" id="{FF33DEA8-243E-98C7-871A-EDBCBA8D51FA}"/>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arXiv:2201.11063v2</a:t>
            </a:r>
          </a:p>
        </p:txBody>
      </p:sp>
      <p:pic>
        <p:nvPicPr>
          <p:cNvPr id="8" name="Picture 7">
            <a:extLst>
              <a:ext uri="{FF2B5EF4-FFF2-40B4-BE49-F238E27FC236}">
                <a16:creationId xmlns:a16="http://schemas.microsoft.com/office/drawing/2014/main" id="{FF8FFE7B-D9F4-8388-264A-ED49C4E8A5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103" y="1647543"/>
            <a:ext cx="3504729" cy="1662585"/>
          </a:xfrm>
          <a:prstGeom prst="rect">
            <a:avLst/>
          </a:prstGeom>
        </p:spPr>
      </p:pic>
      <p:pic>
        <p:nvPicPr>
          <p:cNvPr id="5" name="Picture 4" descr="A diagram of a computer network&#10;&#10;AI-generated content may be incorrect.">
            <a:extLst>
              <a:ext uri="{FF2B5EF4-FFF2-40B4-BE49-F238E27FC236}">
                <a16:creationId xmlns:a16="http://schemas.microsoft.com/office/drawing/2014/main" id="{FE48A931-D420-9CA9-65F1-96AE15F94FE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12606" y="727837"/>
            <a:ext cx="2619023" cy="3869436"/>
          </a:xfrm>
          <a:prstGeom prst="rect">
            <a:avLst/>
          </a:prstGeom>
        </p:spPr>
      </p:pic>
      <p:sp>
        <p:nvSpPr>
          <p:cNvPr id="6" name="TextBox 5">
            <a:extLst>
              <a:ext uri="{FF2B5EF4-FFF2-40B4-BE49-F238E27FC236}">
                <a16:creationId xmlns:a16="http://schemas.microsoft.com/office/drawing/2014/main" id="{8D52EAE2-D099-D7A0-2B79-15A0D8D461E5}"/>
              </a:ext>
            </a:extLst>
          </p:cNvPr>
          <p:cNvSpPr txBox="1"/>
          <p:nvPr/>
        </p:nvSpPr>
        <p:spPr>
          <a:xfrm>
            <a:off x="3402449" y="1086763"/>
            <a:ext cx="2339102" cy="276999"/>
          </a:xfrm>
          <a:prstGeom prst="rect">
            <a:avLst/>
          </a:prstGeom>
          <a:noFill/>
        </p:spPr>
        <p:txBody>
          <a:bodyPr wrap="none" rtlCol="0">
            <a:spAutoFit/>
          </a:bodyPr>
          <a:lstStyle/>
          <a:p>
            <a:r>
              <a:rPr lang="en-US" sz="1200" dirty="0">
                <a:solidFill>
                  <a:schemeClr val="accent2"/>
                </a:solidFill>
                <a:latin typeface="Arial" panose="020B0604020202020204" pitchFamily="34" charset="0"/>
                <a:cs typeface="Arial" panose="020B0604020202020204" pitchFamily="34" charset="0"/>
              </a:rPr>
              <a:t>PPU = plasticity processing unit</a:t>
            </a:r>
          </a:p>
        </p:txBody>
      </p:sp>
    </p:spTree>
    <p:extLst>
      <p:ext uri="{BB962C8B-B14F-4D97-AF65-F5344CB8AC3E}">
        <p14:creationId xmlns:p14="http://schemas.microsoft.com/office/powerpoint/2010/main" val="142380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8AFCF-6135-74D0-C8A5-4F770939F89D}"/>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4C34FAF3-46BD-B988-7810-F2D28E3EEDF1}"/>
              </a:ext>
            </a:extLst>
          </p:cNvPr>
          <p:cNvSpPr txBox="1">
            <a:spLocks noChangeArrowheads="1"/>
          </p:cNvSpPr>
          <p:nvPr/>
        </p:nvSpPr>
        <p:spPr>
          <a:xfrm>
            <a:off x="-7951"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BrainScaleS-2</a:t>
            </a:r>
          </a:p>
        </p:txBody>
      </p:sp>
      <p:sp>
        <p:nvSpPr>
          <p:cNvPr id="10" name="TextBox 9">
            <a:extLst>
              <a:ext uri="{FF2B5EF4-FFF2-40B4-BE49-F238E27FC236}">
                <a16:creationId xmlns:a16="http://schemas.microsoft.com/office/drawing/2014/main" id="{802A0514-7A6D-5DB9-A89D-36A5E3563733}"/>
              </a:ext>
            </a:extLst>
          </p:cNvPr>
          <p:cNvSpPr txBox="1"/>
          <p:nvPr/>
        </p:nvSpPr>
        <p:spPr>
          <a:xfrm>
            <a:off x="455353" y="991813"/>
            <a:ext cx="4980672" cy="2800767"/>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 single neuromorphic BrainScaleS-2 core consists of a </a:t>
            </a:r>
            <a:r>
              <a:rPr lang="en-US" sz="1600" b="1" dirty="0">
                <a:latin typeface="Arial" panose="020B0604020202020204" pitchFamily="34" charset="0"/>
                <a:cs typeface="Arial" panose="020B0604020202020204" pitchFamily="34" charset="0"/>
              </a:rPr>
              <a:t>full-custom analog</a:t>
            </a:r>
            <a:r>
              <a:rPr lang="en-US" sz="1600" dirty="0">
                <a:latin typeface="Arial" panose="020B0604020202020204" pitchFamily="34" charset="0"/>
                <a:cs typeface="Arial" panose="020B0604020202020204" pitchFamily="34" charset="0"/>
              </a:rPr>
              <a:t> core combining a </a:t>
            </a:r>
            <a:r>
              <a:rPr lang="en-US" sz="1600" b="1" dirty="0">
                <a:latin typeface="Arial" panose="020B0604020202020204" pitchFamily="34" charset="0"/>
                <a:cs typeface="Arial" panose="020B0604020202020204" pitchFamily="34" charset="0"/>
              </a:rPr>
              <a:t>synaptic crossbar</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neuron circuits</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analog parameter storage</a:t>
            </a:r>
            <a:r>
              <a:rPr lang="en-US" sz="1600" dirty="0">
                <a:latin typeface="Arial" panose="020B0604020202020204" pitchFamily="34" charset="0"/>
                <a:cs typeface="Arial" panose="020B0604020202020204" pitchFamily="34" charset="0"/>
              </a:rPr>
              <a:t>, two digital control- and plasticity-processors, and the event routing network responsible for spike communication.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physical design is divided into four quadrants, each featuring a synaptic crossbar with 256 rows and 128 columns. The neuron circuitry is also partitioned in this way, with each of the 512 neuron circuits associated with one column.</a:t>
            </a:r>
          </a:p>
        </p:txBody>
      </p:sp>
      <p:sp>
        <p:nvSpPr>
          <p:cNvPr id="3" name="TextBox 2">
            <a:extLst>
              <a:ext uri="{FF2B5EF4-FFF2-40B4-BE49-F238E27FC236}">
                <a16:creationId xmlns:a16="http://schemas.microsoft.com/office/drawing/2014/main" id="{69A22E97-D5EA-04D3-B5AE-FA6BEEB06AA9}"/>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arXiv:2201.11063v2</a:t>
            </a:r>
          </a:p>
        </p:txBody>
      </p:sp>
      <p:pic>
        <p:nvPicPr>
          <p:cNvPr id="5" name="Picture 4">
            <a:extLst>
              <a:ext uri="{FF2B5EF4-FFF2-40B4-BE49-F238E27FC236}">
                <a16:creationId xmlns:a16="http://schemas.microsoft.com/office/drawing/2014/main" id="{AD5375FF-2F35-0526-595D-96775DFB15C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26551" y="838784"/>
            <a:ext cx="2590534" cy="3710045"/>
          </a:xfrm>
          <a:prstGeom prst="rect">
            <a:avLst/>
          </a:prstGeom>
        </p:spPr>
      </p:pic>
    </p:spTree>
    <p:extLst>
      <p:ext uri="{BB962C8B-B14F-4D97-AF65-F5344CB8AC3E}">
        <p14:creationId xmlns:p14="http://schemas.microsoft.com/office/powerpoint/2010/main" val="74183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40D7A-4F3D-189E-C397-86D7B94E5CAB}"/>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5E57827-4E04-6BDD-ECA1-872B00D7117F}"/>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BrainScaleS-2</a:t>
            </a:r>
          </a:p>
        </p:txBody>
      </p:sp>
      <p:sp>
        <p:nvSpPr>
          <p:cNvPr id="4" name="TextBox 3">
            <a:extLst>
              <a:ext uri="{FF2B5EF4-FFF2-40B4-BE49-F238E27FC236}">
                <a16:creationId xmlns:a16="http://schemas.microsoft.com/office/drawing/2014/main" id="{02C25B2D-BC55-067D-5C1F-D37AC065B53D}"/>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arXiv:2201.11063v2</a:t>
            </a:r>
          </a:p>
        </p:txBody>
      </p:sp>
      <p:pic>
        <p:nvPicPr>
          <p:cNvPr id="5" name="Picture 4">
            <a:extLst>
              <a:ext uri="{FF2B5EF4-FFF2-40B4-BE49-F238E27FC236}">
                <a16:creationId xmlns:a16="http://schemas.microsoft.com/office/drawing/2014/main" id="{271493DF-5B62-EE5E-214F-9C2C35D430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715396" y="905986"/>
            <a:ext cx="2726901" cy="3710045"/>
          </a:xfrm>
          <a:prstGeom prst="rect">
            <a:avLst/>
          </a:prstGeom>
        </p:spPr>
      </p:pic>
      <p:sp>
        <p:nvSpPr>
          <p:cNvPr id="6" name="TextBox 5">
            <a:extLst>
              <a:ext uri="{FF2B5EF4-FFF2-40B4-BE49-F238E27FC236}">
                <a16:creationId xmlns:a16="http://schemas.microsoft.com/office/drawing/2014/main" id="{4CE8B6E0-A035-9A54-A9E0-679677801137}"/>
              </a:ext>
            </a:extLst>
          </p:cNvPr>
          <p:cNvSpPr txBox="1"/>
          <p:nvPr/>
        </p:nvSpPr>
        <p:spPr>
          <a:xfrm>
            <a:off x="477079" y="1125200"/>
            <a:ext cx="5238316" cy="3108543"/>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Conceptual view of the system architecture in spike processing mode: </a:t>
            </a:r>
            <a:r>
              <a:rPr lang="en-US" sz="1400" b="1" dirty="0">
                <a:latin typeface="Arial" panose="020B0604020202020204" pitchFamily="34" charset="0"/>
                <a:cs typeface="Arial" panose="020B0604020202020204" pitchFamily="34" charset="0"/>
              </a:rPr>
              <a:t>Event packets </a:t>
            </a:r>
            <a:r>
              <a:rPr lang="en-US" sz="1400" dirty="0">
                <a:latin typeface="Arial" panose="020B0604020202020204" pitchFamily="34" charset="0"/>
                <a:cs typeface="Arial" panose="020B0604020202020204" pitchFamily="34" charset="0"/>
              </a:rPr>
              <a:t>(red dot) get injected by the synapse driver into the synaptic crossbar, where they cause synaptic input integration to occur in synapses with matching addresses (indicated by red lines). </a:t>
            </a:r>
            <a:r>
              <a:rPr lang="en-US" sz="1400" b="1" dirty="0">
                <a:latin typeface="Arial" panose="020B0604020202020204" pitchFamily="34" charset="0"/>
                <a:cs typeface="Arial" panose="020B0604020202020204" pitchFamily="34" charset="0"/>
              </a:rPr>
              <a:t>Membrane voltage accumulation eventually results in spike generation in the associated neuron circuits</a:t>
            </a:r>
            <a:r>
              <a:rPr lang="en-US" sz="1400" dirty="0">
                <a:latin typeface="Arial" panose="020B0604020202020204" pitchFamily="34" charset="0"/>
                <a:cs typeface="Arial" panose="020B0604020202020204" pitchFamily="34" charset="0"/>
              </a:rPr>
              <a:t>. The resulting spikes are routable to both synapse drivers or external output. The plasticity processing unit has low latency and massively parallel access to synaptic weights, addresses, correlation measurements, and neuron membrane voltage dynamics during operation. </a:t>
            </a:r>
            <a:r>
              <a:rPr lang="en-US" sz="1400" b="1" dirty="0">
                <a:latin typeface="Arial" panose="020B0604020202020204" pitchFamily="34" charset="0"/>
                <a:cs typeface="Arial" panose="020B0604020202020204" pitchFamily="34" charset="0"/>
              </a:rPr>
              <a:t>Plasticity rules and other learning algorithms can use these observables to modify all parameters determining network emulation in an online fashion.</a:t>
            </a:r>
          </a:p>
        </p:txBody>
      </p:sp>
    </p:spTree>
    <p:extLst>
      <p:ext uri="{BB962C8B-B14F-4D97-AF65-F5344CB8AC3E}">
        <p14:creationId xmlns:p14="http://schemas.microsoft.com/office/powerpoint/2010/main" val="126085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26D2D-75C6-476E-34FB-1A8DD6E41ECF}"/>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8E1C47D6-F484-FE45-4D28-3292043C1E0C}"/>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A404727D-77FD-1E8A-544F-D9E45C6F5A57}"/>
              </a:ext>
            </a:extLst>
          </p:cNvPr>
          <p:cNvSpPr txBox="1"/>
          <p:nvPr/>
        </p:nvSpPr>
        <p:spPr>
          <a:xfrm>
            <a:off x="3420652" y="4647835"/>
            <a:ext cx="2302696" cy="169277"/>
          </a:xfrm>
          <a:prstGeom prst="rect">
            <a:avLst/>
          </a:prstGeom>
          <a:noFill/>
        </p:spPr>
        <p:txBody>
          <a:bodyPr wrap="square">
            <a:spAutoFit/>
          </a:bodyPr>
          <a:lstStyle/>
          <a:p>
            <a:pPr algn="ctr"/>
            <a:r>
              <a:rPr lang="en-US" sz="500" dirty="0">
                <a:latin typeface="Arial" panose="020B0604020202020204" pitchFamily="34" charset="0"/>
                <a:cs typeface="Arial" panose="020B0604020202020204" pitchFamily="34" charset="0"/>
              </a:rPr>
              <a:t>M. Davis, Lessons from </a:t>
            </a:r>
            <a:r>
              <a:rPr lang="en-US" sz="500" dirty="0" err="1">
                <a:latin typeface="Arial" panose="020B0604020202020204" pitchFamily="34" charset="0"/>
                <a:cs typeface="Arial" panose="020B0604020202020204" pitchFamily="34" charset="0"/>
              </a:rPr>
              <a:t>Loihi</a:t>
            </a:r>
            <a:r>
              <a:rPr lang="en-US" sz="500" dirty="0">
                <a:latin typeface="Arial" panose="020B0604020202020204" pitchFamily="34" charset="0"/>
                <a:cs typeface="Arial" panose="020B0604020202020204" pitchFamily="34" charset="0"/>
              </a:rPr>
              <a:t>: Progress in Neuromorphic Computing</a:t>
            </a:r>
          </a:p>
        </p:txBody>
      </p:sp>
      <p:sp>
        <p:nvSpPr>
          <p:cNvPr id="6" name="TextBox 5">
            <a:extLst>
              <a:ext uri="{FF2B5EF4-FFF2-40B4-BE49-F238E27FC236}">
                <a16:creationId xmlns:a16="http://schemas.microsoft.com/office/drawing/2014/main" id="{7CF91CD3-726E-F347-3C80-B778D6EF7CDF}"/>
              </a:ext>
            </a:extLst>
          </p:cNvPr>
          <p:cNvSpPr txBox="1"/>
          <p:nvPr/>
        </p:nvSpPr>
        <p:spPr>
          <a:xfrm>
            <a:off x="477080" y="960009"/>
            <a:ext cx="8237549" cy="1169551"/>
          </a:xfrm>
          <a:prstGeom prst="rect">
            <a:avLst/>
          </a:prstGeom>
          <a:noFill/>
        </p:spPr>
        <p:txBody>
          <a:bodyPr wrap="square">
            <a:spAutoFit/>
          </a:bodyPr>
          <a:lstStyle/>
          <a:p>
            <a:pPr marL="285750"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Loihi</a:t>
            </a:r>
            <a:r>
              <a:rPr lang="en-US" sz="1400" dirty="0">
                <a:latin typeface="Arial" panose="020B0604020202020204" pitchFamily="34" charset="0"/>
                <a:cs typeface="Arial" panose="020B0604020202020204" pitchFamily="34" charset="0"/>
              </a:rPr>
              <a:t> is a 60-mm</a:t>
            </a:r>
            <a:r>
              <a:rPr lang="en-US" sz="1400" baseline="30000"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 chip fabricated in Intel’s 14-nm process that advances the state-of-the-art modeling of spiking neural networks in silicon.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Fully digital, but asynchronous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An unambiguous example of spike-based computation, outperforming all known conventional solutions. </a:t>
            </a:r>
          </a:p>
        </p:txBody>
      </p:sp>
      <p:pic>
        <p:nvPicPr>
          <p:cNvPr id="5" name="Picture 4" descr="A diagram of a complex structure&#10;&#10;AI-generated content may be incorrect.">
            <a:extLst>
              <a:ext uri="{FF2B5EF4-FFF2-40B4-BE49-F238E27FC236}">
                <a16:creationId xmlns:a16="http://schemas.microsoft.com/office/drawing/2014/main" id="{4714692E-8EDE-0295-812E-3ED07A53F4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7399" y="2064500"/>
            <a:ext cx="2643555" cy="2096385"/>
          </a:xfrm>
          <a:prstGeom prst="rect">
            <a:avLst/>
          </a:prstGeom>
        </p:spPr>
      </p:pic>
      <p:sp>
        <p:nvSpPr>
          <p:cNvPr id="7" name="TextBox 6">
            <a:extLst>
              <a:ext uri="{FF2B5EF4-FFF2-40B4-BE49-F238E27FC236}">
                <a16:creationId xmlns:a16="http://schemas.microsoft.com/office/drawing/2014/main" id="{4EDFE98E-0DB9-54BB-1035-4C47F4A828A4}"/>
              </a:ext>
            </a:extLst>
          </p:cNvPr>
          <p:cNvSpPr txBox="1"/>
          <p:nvPr/>
        </p:nvSpPr>
        <p:spPr>
          <a:xfrm>
            <a:off x="477080" y="2129560"/>
            <a:ext cx="4974151" cy="2031325"/>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Excellent energy efficiency arises from the architecture’s sparse activation with tightly spatially scoped communication. With its specialized asynchronous implementation, </a:t>
            </a:r>
            <a:r>
              <a:rPr lang="en-US" sz="1400" dirty="0" err="1">
                <a:latin typeface="Arial" panose="020B0604020202020204" pitchFamily="34" charset="0"/>
                <a:cs typeface="Arial" panose="020B0604020202020204" pitchFamily="34" charset="0"/>
              </a:rPr>
              <a:t>Loihi</a:t>
            </a:r>
            <a:r>
              <a:rPr lang="en-US" sz="1400" dirty="0">
                <a:latin typeface="Arial" panose="020B0604020202020204" pitchFamily="34" charset="0"/>
                <a:cs typeface="Arial" panose="020B0604020202020204" pitchFamily="34" charset="0"/>
              </a:rPr>
              <a:t> can update many millions of such neurons in microseconds, allowing it to propagate critical events, such as the spike shown in Fig. 1, in a fraction of the time a conventional CPU needs to sequentially inspect and update just one iteration of neural state variables in memory.</a:t>
            </a:r>
          </a:p>
        </p:txBody>
      </p:sp>
    </p:spTree>
    <p:extLst>
      <p:ext uri="{BB962C8B-B14F-4D97-AF65-F5344CB8AC3E}">
        <p14:creationId xmlns:p14="http://schemas.microsoft.com/office/powerpoint/2010/main" val="3078537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29C24-D72F-7920-6F3F-B015FCE8717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E7E91B9B-41B0-3CD2-CAB1-4B9DD83070C2}"/>
              </a:ext>
            </a:extLst>
          </p:cNvPr>
          <p:cNvSpPr txBox="1">
            <a:spLocks noChangeArrowheads="1"/>
          </p:cNvSpPr>
          <p:nvPr/>
        </p:nvSpPr>
        <p:spPr>
          <a:xfrm>
            <a:off x="0" y="36682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endParaRPr lang="en-US" altLang="en-US" sz="3200" dirty="0">
              <a:solidFill>
                <a:schemeClr val="accent1">
                  <a:lumMod val="75000"/>
                </a:schemeClr>
              </a:solidFill>
              <a:ea typeface="ＭＳ Ｐゴシック" panose="020B0600070205080204" pitchFamily="34" charset="-128"/>
            </a:endParaRPr>
          </a:p>
        </p:txBody>
      </p:sp>
      <p:sp>
        <p:nvSpPr>
          <p:cNvPr id="3" name="TextBox 2">
            <a:extLst>
              <a:ext uri="{FF2B5EF4-FFF2-40B4-BE49-F238E27FC236}">
                <a16:creationId xmlns:a16="http://schemas.microsoft.com/office/drawing/2014/main" id="{087558C4-07C1-AE19-3FD5-6C15B7B019B3}"/>
              </a:ext>
            </a:extLst>
          </p:cNvPr>
          <p:cNvSpPr txBox="1"/>
          <p:nvPr/>
        </p:nvSpPr>
        <p:spPr>
          <a:xfrm>
            <a:off x="1921952" y="4449812"/>
            <a:ext cx="2302696" cy="307777"/>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M. Davis, Lessons from </a:t>
            </a:r>
            <a:r>
              <a:rPr lang="en-US" sz="700" dirty="0" err="1">
                <a:latin typeface="Arial" panose="020B0604020202020204" pitchFamily="34" charset="0"/>
                <a:cs typeface="Arial" panose="020B0604020202020204" pitchFamily="34" charset="0"/>
              </a:rPr>
              <a:t>Loihi</a:t>
            </a:r>
            <a:r>
              <a:rPr lang="en-US" sz="700" dirty="0">
                <a:latin typeface="Arial" panose="020B0604020202020204" pitchFamily="34" charset="0"/>
                <a:cs typeface="Arial" panose="020B0604020202020204" pitchFamily="34" charset="0"/>
              </a:rPr>
              <a:t>: Progress in Neuromorphic Computing</a:t>
            </a:r>
          </a:p>
        </p:txBody>
      </p:sp>
      <p:pic>
        <p:nvPicPr>
          <p:cNvPr id="5" name="Picture 4" descr="A graph with different colored lines&#10;&#10;AI-generated content may be incorrect.">
            <a:extLst>
              <a:ext uri="{FF2B5EF4-FFF2-40B4-BE49-F238E27FC236}">
                <a16:creationId xmlns:a16="http://schemas.microsoft.com/office/drawing/2014/main" id="{6FFF1A0D-063E-DA01-7545-0F3F5FBF24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829" y="762329"/>
            <a:ext cx="3929512" cy="3647995"/>
          </a:xfrm>
          <a:prstGeom prst="rect">
            <a:avLst/>
          </a:prstGeom>
        </p:spPr>
      </p:pic>
      <p:sp>
        <p:nvSpPr>
          <p:cNvPr id="6" name="TextBox 5">
            <a:extLst>
              <a:ext uri="{FF2B5EF4-FFF2-40B4-BE49-F238E27FC236}">
                <a16:creationId xmlns:a16="http://schemas.microsoft.com/office/drawing/2014/main" id="{E01E1849-9311-6470-5A07-1341707C5C72}"/>
              </a:ext>
            </a:extLst>
          </p:cNvPr>
          <p:cNvSpPr txBox="1"/>
          <p:nvPr/>
        </p:nvSpPr>
        <p:spPr>
          <a:xfrm>
            <a:off x="4391341" y="1425485"/>
            <a:ext cx="1770184" cy="1200329"/>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However: neuromorphic HW is not in general competitive with general AI/ML workloads.</a:t>
            </a:r>
          </a:p>
        </p:txBody>
      </p:sp>
      <p:sp>
        <p:nvSpPr>
          <p:cNvPr id="4" name="TextBox 3">
            <a:extLst>
              <a:ext uri="{FF2B5EF4-FFF2-40B4-BE49-F238E27FC236}">
                <a16:creationId xmlns:a16="http://schemas.microsoft.com/office/drawing/2014/main" id="{2E588E0A-9FAB-A0F2-0224-EB4889E827D2}"/>
              </a:ext>
            </a:extLst>
          </p:cNvPr>
          <p:cNvSpPr txBox="1"/>
          <p:nvPr/>
        </p:nvSpPr>
        <p:spPr>
          <a:xfrm>
            <a:off x="3975666" y="4538162"/>
            <a:ext cx="1887376" cy="276999"/>
          </a:xfrm>
          <a:prstGeom prst="rect">
            <a:avLst/>
          </a:prstGeom>
          <a:noFill/>
        </p:spPr>
        <p:txBody>
          <a:bodyPr wrap="none" rtlCol="0">
            <a:spAutoFit/>
          </a:bodyPr>
          <a:lstStyle/>
          <a:p>
            <a:r>
              <a:rPr lang="en-US" sz="1200" dirty="0">
                <a:solidFill>
                  <a:srgbClr val="FF0000"/>
                </a:solidFill>
              </a:rPr>
              <a:t>Energy-delay product (EDP)</a:t>
            </a:r>
          </a:p>
        </p:txBody>
      </p:sp>
      <p:pic>
        <p:nvPicPr>
          <p:cNvPr id="8" name="Picture 7" descr="A graph with red and blue squares&#10;&#10;AI-generated content may be incorrect.">
            <a:extLst>
              <a:ext uri="{FF2B5EF4-FFF2-40B4-BE49-F238E27FC236}">
                <a16:creationId xmlns:a16="http://schemas.microsoft.com/office/drawing/2014/main" id="{1DDEEA89-F2BB-E448-B36B-F633614C24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0865" y="649725"/>
            <a:ext cx="2589327" cy="3998110"/>
          </a:xfrm>
          <a:prstGeom prst="rect">
            <a:avLst/>
          </a:prstGeom>
        </p:spPr>
      </p:pic>
      <p:sp>
        <p:nvSpPr>
          <p:cNvPr id="10" name="TextBox 9">
            <a:extLst>
              <a:ext uri="{FF2B5EF4-FFF2-40B4-BE49-F238E27FC236}">
                <a16:creationId xmlns:a16="http://schemas.microsoft.com/office/drawing/2014/main" id="{F2E157B6-2BB5-139B-DE5A-6D223E1D97A2}"/>
              </a:ext>
            </a:extLst>
          </p:cNvPr>
          <p:cNvSpPr txBox="1"/>
          <p:nvPr/>
        </p:nvSpPr>
        <p:spPr>
          <a:xfrm>
            <a:off x="6345381" y="4498508"/>
            <a:ext cx="4577542" cy="200055"/>
          </a:xfrm>
          <a:prstGeom prst="rect">
            <a:avLst/>
          </a:prstGeom>
          <a:noFill/>
        </p:spPr>
        <p:txBody>
          <a:bodyPr wrap="square">
            <a:spAutoFit/>
          </a:bodyPr>
          <a:lstStyle/>
          <a:p>
            <a:r>
              <a:rPr lang="en-US" sz="700" dirty="0">
                <a:hlinkClick r:id="rId5"/>
              </a:rPr>
              <a:t>https://ieeexplore.ieee.org/document/9395703</a:t>
            </a:r>
            <a:r>
              <a:rPr lang="en-US" sz="700" dirty="0"/>
              <a:t> </a:t>
            </a:r>
          </a:p>
        </p:txBody>
      </p:sp>
    </p:spTree>
    <p:extLst>
      <p:ext uri="{BB962C8B-B14F-4D97-AF65-F5344CB8AC3E}">
        <p14:creationId xmlns:p14="http://schemas.microsoft.com/office/powerpoint/2010/main" val="1519389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3B19E-45E5-2DC6-FA1F-1DAE2B5F925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564B7A9C-910C-E6D1-73F6-A67809F1AFD1}"/>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The usual trade-offs…!</a:t>
            </a:r>
          </a:p>
        </p:txBody>
      </p:sp>
      <p:sp>
        <p:nvSpPr>
          <p:cNvPr id="10" name="Left-Right Arrow 9">
            <a:extLst>
              <a:ext uri="{FF2B5EF4-FFF2-40B4-BE49-F238E27FC236}">
                <a16:creationId xmlns:a16="http://schemas.microsoft.com/office/drawing/2014/main" id="{50419E13-5E04-F6D3-4BDA-D1F2A4376DDF}"/>
              </a:ext>
            </a:extLst>
          </p:cNvPr>
          <p:cNvSpPr/>
          <p:nvPr/>
        </p:nvSpPr>
        <p:spPr>
          <a:xfrm>
            <a:off x="1957753" y="2571750"/>
            <a:ext cx="5228493" cy="26230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51A124-1E77-7560-F4D8-53A02D0D6086}"/>
              </a:ext>
            </a:extLst>
          </p:cNvPr>
          <p:cNvSpPr txBox="1"/>
          <p:nvPr/>
        </p:nvSpPr>
        <p:spPr>
          <a:xfrm>
            <a:off x="1509553" y="2901457"/>
            <a:ext cx="89639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Flexibility</a:t>
            </a:r>
          </a:p>
        </p:txBody>
      </p:sp>
      <p:sp>
        <p:nvSpPr>
          <p:cNvPr id="12" name="TextBox 11">
            <a:extLst>
              <a:ext uri="{FF2B5EF4-FFF2-40B4-BE49-F238E27FC236}">
                <a16:creationId xmlns:a16="http://schemas.microsoft.com/office/drawing/2014/main" id="{FBC1EB51-4CB0-A30C-FAFE-1D0E1EDC6645}"/>
              </a:ext>
            </a:extLst>
          </p:cNvPr>
          <p:cNvSpPr txBox="1"/>
          <p:nvPr/>
        </p:nvSpPr>
        <p:spPr>
          <a:xfrm>
            <a:off x="6547445" y="2901458"/>
            <a:ext cx="112242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Performance</a:t>
            </a:r>
          </a:p>
        </p:txBody>
      </p:sp>
      <p:sp>
        <p:nvSpPr>
          <p:cNvPr id="13" name="TextBox 12">
            <a:extLst>
              <a:ext uri="{FF2B5EF4-FFF2-40B4-BE49-F238E27FC236}">
                <a16:creationId xmlns:a16="http://schemas.microsoft.com/office/drawing/2014/main" id="{E30EB040-C267-FEAE-2864-8E18FA740F3C}"/>
              </a:ext>
            </a:extLst>
          </p:cNvPr>
          <p:cNvSpPr txBox="1"/>
          <p:nvPr/>
        </p:nvSpPr>
        <p:spPr>
          <a:xfrm>
            <a:off x="6547445" y="1871255"/>
            <a:ext cx="1292341"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IBM’s </a:t>
            </a:r>
            <a:r>
              <a:rPr lang="en-US" sz="1200" dirty="0" err="1">
                <a:latin typeface="Arial" panose="020B0604020202020204" pitchFamily="34" charset="0"/>
                <a:cs typeface="Arial" panose="020B0604020202020204" pitchFamily="34" charset="0"/>
              </a:rPr>
              <a:t>TrueNorth</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IBM’s </a:t>
            </a:r>
            <a:r>
              <a:rPr lang="en-US" sz="1200" dirty="0" err="1">
                <a:latin typeface="Arial" panose="020B0604020202020204" pitchFamily="34" charset="0"/>
                <a:cs typeface="Arial" panose="020B0604020202020204" pitchFamily="34" charset="0"/>
              </a:rPr>
              <a:t>NorthPole</a:t>
            </a:r>
            <a:endParaRPr lang="en-US" sz="12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346567A-BD33-8FF6-1FAB-195BD7375345}"/>
              </a:ext>
            </a:extLst>
          </p:cNvPr>
          <p:cNvSpPr txBox="1"/>
          <p:nvPr/>
        </p:nvSpPr>
        <p:spPr>
          <a:xfrm>
            <a:off x="1600654" y="1932522"/>
            <a:ext cx="925253"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SpiNNaker</a:t>
            </a:r>
            <a:endParaRPr lang="en-US"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6AE548D-747D-427E-F427-DCE663904864}"/>
              </a:ext>
            </a:extLst>
          </p:cNvPr>
          <p:cNvSpPr txBox="1"/>
          <p:nvPr/>
        </p:nvSpPr>
        <p:spPr>
          <a:xfrm>
            <a:off x="4197516" y="1569979"/>
            <a:ext cx="1156086" cy="1015663"/>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Akida</a:t>
            </a:r>
          </a:p>
          <a:p>
            <a:r>
              <a:rPr lang="en-US" sz="1200" dirty="0" err="1">
                <a:latin typeface="Arial" panose="020B0604020202020204" pitchFamily="34" charset="0"/>
                <a:cs typeface="Arial" panose="020B0604020202020204" pitchFamily="34" charset="0"/>
              </a:rPr>
              <a:t>Loihi</a:t>
            </a:r>
            <a:endParaRPr lang="en-US" sz="1200" dirty="0">
              <a:latin typeface="Arial" panose="020B0604020202020204" pitchFamily="34" charset="0"/>
              <a:cs typeface="Arial" panose="020B0604020202020204" pitchFamily="34" charset="0"/>
            </a:endParaRPr>
          </a:p>
          <a:p>
            <a:r>
              <a:rPr lang="en-US" sz="1200" dirty="0" err="1">
                <a:latin typeface="Arial" panose="020B0604020202020204" pitchFamily="34" charset="0"/>
                <a:cs typeface="Arial" panose="020B0604020202020204" pitchFamily="34" charset="0"/>
              </a:rPr>
              <a:t>Loihi</a:t>
            </a:r>
            <a:r>
              <a:rPr lang="en-US" sz="1200" dirty="0">
                <a:latin typeface="Arial" panose="020B0604020202020204" pitchFamily="34" charset="0"/>
                <a:cs typeface="Arial" panose="020B0604020202020204" pitchFamily="34" charset="0"/>
              </a:rPr>
              <a:t>/2</a:t>
            </a:r>
          </a:p>
          <a:p>
            <a:r>
              <a:rPr lang="en-US" sz="1200" dirty="0" err="1">
                <a:latin typeface="Arial" panose="020B0604020202020204" pitchFamily="34" charset="0"/>
                <a:cs typeface="Arial" panose="020B0604020202020204" pitchFamily="34" charset="0"/>
              </a:rPr>
              <a:t>BrainScaleS</a:t>
            </a:r>
            <a:r>
              <a:rPr lang="en-US" sz="1200" dirty="0">
                <a:latin typeface="Arial" panose="020B0604020202020204" pitchFamily="34" charset="0"/>
                <a:cs typeface="Arial" panose="020B0604020202020204" pitchFamily="34" charset="0"/>
              </a:rPr>
              <a:t>/2</a:t>
            </a:r>
          </a:p>
          <a:p>
            <a:r>
              <a:rPr lang="en-US" sz="1200" dirty="0">
                <a:latin typeface="Arial" panose="020B0604020202020204" pitchFamily="34" charset="0"/>
                <a:cs typeface="Arial" panose="020B0604020202020204" pitchFamily="34" charset="0"/>
              </a:rPr>
              <a:t>T1</a:t>
            </a:r>
          </a:p>
        </p:txBody>
      </p:sp>
      <p:sp>
        <p:nvSpPr>
          <p:cNvPr id="16" name="TextBox 15">
            <a:extLst>
              <a:ext uri="{FF2B5EF4-FFF2-40B4-BE49-F238E27FC236}">
                <a16:creationId xmlns:a16="http://schemas.microsoft.com/office/drawing/2014/main" id="{C97E0CE3-7953-5985-E770-C58D75705B7C}"/>
              </a:ext>
            </a:extLst>
          </p:cNvPr>
          <p:cNvSpPr txBox="1"/>
          <p:nvPr/>
        </p:nvSpPr>
        <p:spPr>
          <a:xfrm>
            <a:off x="2603624" y="3133742"/>
            <a:ext cx="1481496" cy="1384995"/>
          </a:xfrm>
          <a:prstGeom prst="rect">
            <a:avLst/>
          </a:prstGeom>
          <a:noFill/>
          <a:ln>
            <a:solidFill>
              <a:schemeClr val="tx1"/>
            </a:solidFill>
          </a:ln>
        </p:spPr>
        <p:txBody>
          <a:bodyPr wrap="none" rtlCol="0">
            <a:spAutoFit/>
          </a:bodyPr>
          <a:lstStyle/>
          <a:p>
            <a:r>
              <a:rPr lang="en-US" sz="1200" b="1" dirty="0">
                <a:latin typeface="Arial" panose="020B0604020202020204" pitchFamily="34" charset="0"/>
                <a:cs typeface="Arial" panose="020B0604020202020204" pitchFamily="34" charset="0"/>
              </a:rPr>
              <a:t>Other trade-offs:</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Power</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Reliability</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Programmability</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On-chip learning</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Cost</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Scalability</a:t>
            </a:r>
          </a:p>
        </p:txBody>
      </p:sp>
      <p:sp>
        <p:nvSpPr>
          <p:cNvPr id="17" name="TextBox 16">
            <a:extLst>
              <a:ext uri="{FF2B5EF4-FFF2-40B4-BE49-F238E27FC236}">
                <a16:creationId xmlns:a16="http://schemas.microsoft.com/office/drawing/2014/main" id="{5D918586-C6AC-3A41-3CDA-7106C323C165}"/>
              </a:ext>
            </a:extLst>
          </p:cNvPr>
          <p:cNvSpPr txBox="1"/>
          <p:nvPr/>
        </p:nvSpPr>
        <p:spPr>
          <a:xfrm>
            <a:off x="6547445" y="3133742"/>
            <a:ext cx="1957587" cy="1015663"/>
          </a:xfrm>
          <a:prstGeom prst="rect">
            <a:avLst/>
          </a:prstGeom>
          <a:noFill/>
        </p:spPr>
        <p:txBody>
          <a:bodyPr wrap="none" rtlCol="0">
            <a:spAutoFit/>
          </a:bodyPr>
          <a:lstStyle/>
          <a:p>
            <a:r>
              <a:rPr lang="en-US" sz="1200" dirty="0">
                <a:solidFill>
                  <a:schemeClr val="accent2"/>
                </a:solidFill>
                <a:latin typeface="Arial" panose="020B0604020202020204" pitchFamily="34" charset="0"/>
                <a:cs typeface="Arial" panose="020B0604020202020204" pitchFamily="34" charset="0"/>
              </a:rPr>
              <a:t>More analog circuits</a:t>
            </a:r>
          </a:p>
          <a:p>
            <a:endParaRPr lang="en-US" sz="1200" dirty="0">
              <a:solidFill>
                <a:schemeClr val="accent2"/>
              </a:solidFill>
              <a:latin typeface="Arial" panose="020B0604020202020204" pitchFamily="34" charset="0"/>
              <a:cs typeface="Arial" panose="020B0604020202020204" pitchFamily="34" charset="0"/>
            </a:endParaRPr>
          </a:p>
          <a:p>
            <a:r>
              <a:rPr lang="en-US" sz="1200" dirty="0">
                <a:solidFill>
                  <a:schemeClr val="accent2"/>
                </a:solidFill>
                <a:latin typeface="Arial" panose="020B0604020202020204" pitchFamily="34" charset="0"/>
                <a:cs typeface="Arial" panose="020B0604020202020204" pitchFamily="34" charset="0"/>
              </a:rPr>
              <a:t>But:</a:t>
            </a:r>
          </a:p>
          <a:p>
            <a:pPr marL="171450" indent="-171450">
              <a:buFont typeface="Arial" panose="020B0604020202020204" pitchFamily="34" charset="0"/>
              <a:buChar char="•"/>
            </a:pPr>
            <a:r>
              <a:rPr lang="en-US" sz="1200" dirty="0">
                <a:solidFill>
                  <a:schemeClr val="accent2"/>
                </a:solidFill>
                <a:latin typeface="Arial" panose="020B0604020202020204" pitchFamily="34" charset="0"/>
                <a:cs typeface="Arial" panose="020B0604020202020204" pitchFamily="34" charset="0"/>
              </a:rPr>
              <a:t>Digital backend needed</a:t>
            </a:r>
          </a:p>
          <a:p>
            <a:pPr marL="171450" indent="-171450">
              <a:buFont typeface="Arial" panose="020B0604020202020204" pitchFamily="34" charset="0"/>
              <a:buChar char="•"/>
            </a:pPr>
            <a:r>
              <a:rPr lang="en-US" sz="1200" dirty="0">
                <a:solidFill>
                  <a:schemeClr val="accent2"/>
                </a:solidFill>
                <a:latin typeface="Arial" panose="020B0604020202020204" pitchFamily="34" charset="0"/>
                <a:cs typeface="Arial" panose="020B0604020202020204" pitchFamily="34" charset="0"/>
              </a:rPr>
              <a:t>DAC/ADC</a:t>
            </a:r>
          </a:p>
        </p:txBody>
      </p:sp>
      <p:sp>
        <p:nvSpPr>
          <p:cNvPr id="18" name="TextBox 17">
            <a:extLst>
              <a:ext uri="{FF2B5EF4-FFF2-40B4-BE49-F238E27FC236}">
                <a16:creationId xmlns:a16="http://schemas.microsoft.com/office/drawing/2014/main" id="{C06EFEE6-5D8E-D256-1D72-14BCAC36A1E2}"/>
              </a:ext>
            </a:extLst>
          </p:cNvPr>
          <p:cNvSpPr txBox="1"/>
          <p:nvPr/>
        </p:nvSpPr>
        <p:spPr>
          <a:xfrm>
            <a:off x="913598" y="3133742"/>
            <a:ext cx="1497526" cy="276999"/>
          </a:xfrm>
          <a:prstGeom prst="rect">
            <a:avLst/>
          </a:prstGeom>
          <a:noFill/>
        </p:spPr>
        <p:txBody>
          <a:bodyPr wrap="none" rtlCol="0">
            <a:spAutoFit/>
          </a:bodyPr>
          <a:lstStyle/>
          <a:p>
            <a:pPr algn="r"/>
            <a:r>
              <a:rPr lang="en-US" sz="1200" dirty="0">
                <a:solidFill>
                  <a:schemeClr val="accent2"/>
                </a:solidFill>
                <a:latin typeface="Arial" panose="020B0604020202020204" pitchFamily="34" charset="0"/>
                <a:cs typeface="Arial" panose="020B0604020202020204" pitchFamily="34" charset="0"/>
              </a:rPr>
              <a:t>More digital circuits</a:t>
            </a:r>
          </a:p>
        </p:txBody>
      </p:sp>
      <p:sp>
        <p:nvSpPr>
          <p:cNvPr id="19" name="TextBox 18">
            <a:extLst>
              <a:ext uri="{FF2B5EF4-FFF2-40B4-BE49-F238E27FC236}">
                <a16:creationId xmlns:a16="http://schemas.microsoft.com/office/drawing/2014/main" id="{24CA2219-D733-347C-2A88-859C8CF0AC61}"/>
              </a:ext>
            </a:extLst>
          </p:cNvPr>
          <p:cNvSpPr txBox="1"/>
          <p:nvPr/>
        </p:nvSpPr>
        <p:spPr>
          <a:xfrm>
            <a:off x="3280620" y="1055792"/>
            <a:ext cx="2582758" cy="276999"/>
          </a:xfrm>
          <a:prstGeom prst="rect">
            <a:avLst/>
          </a:prstGeom>
          <a:noFill/>
        </p:spPr>
        <p:txBody>
          <a:bodyPr wrap="none" rtlCol="0">
            <a:spAutoFit/>
          </a:bodyPr>
          <a:lstStyle/>
          <a:p>
            <a:r>
              <a:rPr lang="en-US" sz="1200" dirty="0">
                <a:solidFill>
                  <a:srgbClr val="FF0000"/>
                </a:solidFill>
                <a:latin typeface="Arial" panose="020B0604020202020204" pitchFamily="34" charset="0"/>
                <a:cs typeface="Arial" panose="020B0604020202020204" pitchFamily="34" charset="0"/>
              </a:rPr>
              <a:t>Why not do everything in software?</a:t>
            </a:r>
          </a:p>
        </p:txBody>
      </p:sp>
      <p:pic>
        <p:nvPicPr>
          <p:cNvPr id="21" name="Picture 20" descr="A diagram of a circuit&#10;&#10;AI-generated content may be incorrect.">
            <a:extLst>
              <a:ext uri="{FF2B5EF4-FFF2-40B4-BE49-F238E27FC236}">
                <a16:creationId xmlns:a16="http://schemas.microsoft.com/office/drawing/2014/main" id="{CCE7295E-BF0D-5E29-9463-82087EBC27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3992" y="3141477"/>
            <a:ext cx="2059219" cy="1000192"/>
          </a:xfrm>
          <a:prstGeom prst="rect">
            <a:avLst/>
          </a:prstGeom>
          <a:ln>
            <a:solidFill>
              <a:schemeClr val="tx1"/>
            </a:solidFill>
          </a:ln>
        </p:spPr>
      </p:pic>
      <p:sp>
        <p:nvSpPr>
          <p:cNvPr id="23" name="TextBox 22">
            <a:extLst>
              <a:ext uri="{FF2B5EF4-FFF2-40B4-BE49-F238E27FC236}">
                <a16:creationId xmlns:a16="http://schemas.microsoft.com/office/drawing/2014/main" id="{BBDEA10F-704D-E9E4-0772-913BF0AE1B0F}"/>
              </a:ext>
            </a:extLst>
          </p:cNvPr>
          <p:cNvSpPr txBox="1"/>
          <p:nvPr/>
        </p:nvSpPr>
        <p:spPr>
          <a:xfrm>
            <a:off x="4374807" y="4372655"/>
            <a:ext cx="1957587" cy="184666"/>
          </a:xfrm>
          <a:prstGeom prst="rect">
            <a:avLst/>
          </a:prstGeom>
          <a:noFill/>
        </p:spPr>
        <p:txBody>
          <a:bodyPr wrap="square">
            <a:spAutoFit/>
          </a:bodyPr>
          <a:lstStyle/>
          <a:p>
            <a:pPr algn="ctr"/>
            <a:r>
              <a:rPr lang="en-US" sz="600" dirty="0">
                <a:latin typeface="Arial" panose="020B0604020202020204" pitchFamily="34" charset="0"/>
                <a:cs typeface="Arial" panose="020B0604020202020204" pitchFamily="34" charset="0"/>
              </a:rPr>
              <a:t>DOI: 10.1109/TCSI.2010.2089556</a:t>
            </a:r>
          </a:p>
        </p:txBody>
      </p:sp>
      <p:sp>
        <p:nvSpPr>
          <p:cNvPr id="24" name="TextBox 23">
            <a:extLst>
              <a:ext uri="{FF2B5EF4-FFF2-40B4-BE49-F238E27FC236}">
                <a16:creationId xmlns:a16="http://schemas.microsoft.com/office/drawing/2014/main" id="{6CB8ECE4-3B85-F981-4556-D3FB52C5BE33}"/>
              </a:ext>
            </a:extLst>
          </p:cNvPr>
          <p:cNvSpPr txBox="1"/>
          <p:nvPr/>
        </p:nvSpPr>
        <p:spPr>
          <a:xfrm>
            <a:off x="4852854" y="4151228"/>
            <a:ext cx="926857" cy="276999"/>
          </a:xfrm>
          <a:prstGeom prst="rect">
            <a:avLst/>
          </a:prstGeom>
          <a:noFill/>
        </p:spPr>
        <p:txBody>
          <a:bodyPr wrap="none" rtlCol="0">
            <a:spAutoFit/>
          </a:bodyPr>
          <a:lstStyle/>
          <a:p>
            <a:pPr algn="r"/>
            <a:r>
              <a:rPr lang="en-US" sz="1200" dirty="0">
                <a:solidFill>
                  <a:schemeClr val="accent2"/>
                </a:solidFill>
                <a:latin typeface="Arial" panose="020B0604020202020204" pitchFamily="34" charset="0"/>
                <a:cs typeface="Arial" panose="020B0604020202020204" pitchFamily="34" charset="0"/>
              </a:rPr>
              <a:t>LIF neuron</a:t>
            </a:r>
          </a:p>
        </p:txBody>
      </p:sp>
    </p:spTree>
    <p:extLst>
      <p:ext uri="{BB962C8B-B14F-4D97-AF65-F5344CB8AC3E}">
        <p14:creationId xmlns:p14="http://schemas.microsoft.com/office/powerpoint/2010/main" val="2073022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48BBE-9B75-4E3E-42AB-90337431532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3769740C-4FBF-6300-490D-64D20B06D61D}"/>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r>
              <a:rPr lang="en-US" altLang="en-US" sz="3200" dirty="0">
                <a:solidFill>
                  <a:schemeClr val="accent1">
                    <a:lumMod val="75000"/>
                  </a:schemeClr>
                </a:solidFill>
                <a:ea typeface="ＭＳ Ｐゴシック" panose="020B0600070205080204" pitchFamily="34" charset="-128"/>
              </a:rPr>
              <a:t> computational primitives</a:t>
            </a:r>
          </a:p>
        </p:txBody>
      </p:sp>
      <p:sp>
        <p:nvSpPr>
          <p:cNvPr id="3" name="TextBox 2">
            <a:extLst>
              <a:ext uri="{FF2B5EF4-FFF2-40B4-BE49-F238E27FC236}">
                <a16:creationId xmlns:a16="http://schemas.microsoft.com/office/drawing/2014/main" id="{A1AFF1CF-F137-0F95-3CFF-A653D2D9857C}"/>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DOI: 10.1109/MM.2018.112130359</a:t>
            </a:r>
          </a:p>
        </p:txBody>
      </p:sp>
      <p:sp>
        <p:nvSpPr>
          <p:cNvPr id="6" name="TextBox 5">
            <a:extLst>
              <a:ext uri="{FF2B5EF4-FFF2-40B4-BE49-F238E27FC236}">
                <a16:creationId xmlns:a16="http://schemas.microsoft.com/office/drawing/2014/main" id="{E79030AB-95CA-7D5A-C047-78E503191376}"/>
              </a:ext>
            </a:extLst>
          </p:cNvPr>
          <p:cNvSpPr txBox="1"/>
          <p:nvPr/>
        </p:nvSpPr>
        <p:spPr>
          <a:xfrm>
            <a:off x="738555" y="1009191"/>
            <a:ext cx="8047892" cy="3231654"/>
          </a:xfrm>
          <a:prstGeom prst="rect">
            <a:avLst/>
          </a:prstGeom>
          <a:noFill/>
        </p:spPr>
        <p:txBody>
          <a:bodyPr wrap="square">
            <a:spAutoFit/>
          </a:bodyPr>
          <a:lstStyle/>
          <a:p>
            <a:r>
              <a:rPr lang="en-US" sz="1200" dirty="0" err="1">
                <a:latin typeface="Arial" panose="020B0604020202020204" pitchFamily="34" charset="0"/>
                <a:cs typeface="Arial" panose="020B0604020202020204" pitchFamily="34" charset="0"/>
              </a:rPr>
              <a:t>Loihi</a:t>
            </a:r>
            <a:r>
              <a:rPr lang="en-US" sz="1200" dirty="0">
                <a:latin typeface="Arial" panose="020B0604020202020204" pitchFamily="34" charset="0"/>
                <a:cs typeface="Arial" panose="020B0604020202020204" pitchFamily="34" charset="0"/>
              </a:rPr>
              <a:t> includes several computational primitives related to other active areas of SNN algorithmic research:</a:t>
            </a:r>
          </a:p>
          <a:p>
            <a:pPr marL="171450" indent="-171450">
              <a:buFont typeface="Arial" panose="020B0604020202020204" pitchFamily="34" charset="0"/>
              <a:buChar char="•"/>
            </a:pPr>
            <a:r>
              <a:rPr lang="en-US" sz="1200" b="1" dirty="0">
                <a:latin typeface="Arial" panose="020B0604020202020204" pitchFamily="34" charset="0"/>
                <a:cs typeface="Arial" panose="020B0604020202020204" pitchFamily="34" charset="0"/>
              </a:rPr>
              <a:t>Stochastic noise</a:t>
            </a:r>
            <a:r>
              <a:rPr lang="en-US" sz="1200" dirty="0">
                <a:latin typeface="Arial" panose="020B0604020202020204" pitchFamily="34" charset="0"/>
                <a:cs typeface="Arial" panose="020B0604020202020204" pitchFamily="34" charset="0"/>
              </a:rPr>
              <a:t>. Uniformly distributed pseudorandom numbers might be added to a neuron’s synaptic response current, membrane voltage, and refractory delay. This provides support for algorithms such as Neural Sampling, which can solve probabilistic inference and constraint satisfaction problems using stochastic dynamics and a form of Markov chain Monte Carlo sampling.</a:t>
            </a:r>
          </a:p>
          <a:p>
            <a:pPr marL="171450" indent="-171450">
              <a:buFont typeface="Arial" panose="020B0604020202020204" pitchFamily="34" charset="0"/>
              <a:buChar char="•"/>
            </a:pPr>
            <a:r>
              <a:rPr lang="en-US" sz="1200" b="1" dirty="0">
                <a:latin typeface="Arial" panose="020B0604020202020204" pitchFamily="34" charset="0"/>
                <a:cs typeface="Arial" panose="020B0604020202020204" pitchFamily="34" charset="0"/>
              </a:rPr>
              <a:t>Configurable and adaptable synaptic, axon, and refractory delays</a:t>
            </a:r>
            <a:r>
              <a:rPr lang="en-US" sz="1200" dirty="0">
                <a:latin typeface="Arial" panose="020B0604020202020204" pitchFamily="34" charset="0"/>
                <a:cs typeface="Arial" panose="020B0604020202020204" pitchFamily="34" charset="0"/>
              </a:rPr>
              <a:t>. This provides support for novel forms of temporal computation such as </a:t>
            </a:r>
            <a:r>
              <a:rPr lang="en-US" sz="1200" dirty="0" err="1">
                <a:latin typeface="Arial" panose="020B0604020202020204" pitchFamily="34" charset="0"/>
                <a:cs typeface="Arial" panose="020B0604020202020204" pitchFamily="34" charset="0"/>
              </a:rPr>
              <a:t>polychronous</a:t>
            </a:r>
            <a:r>
              <a:rPr lang="en-US" sz="1200" dirty="0">
                <a:latin typeface="Arial" panose="020B0604020202020204" pitchFamily="34" charset="0"/>
                <a:cs typeface="Arial" panose="020B0604020202020204" pitchFamily="34" charset="0"/>
              </a:rPr>
              <a:t> dynamics,10 in which subsets of neurons might synchronize over periods of varying timescales. The number of </a:t>
            </a:r>
            <a:r>
              <a:rPr lang="en-US" sz="1200" dirty="0" err="1">
                <a:latin typeface="Arial" panose="020B0604020202020204" pitchFamily="34" charset="0"/>
                <a:cs typeface="Arial" panose="020B0604020202020204" pitchFamily="34" charset="0"/>
              </a:rPr>
              <a:t>polychronous</a:t>
            </a:r>
            <a:r>
              <a:rPr lang="en-US" sz="1200" dirty="0">
                <a:latin typeface="Arial" panose="020B0604020202020204" pitchFamily="34" charset="0"/>
                <a:cs typeface="Arial" panose="020B0604020202020204" pitchFamily="34" charset="0"/>
              </a:rPr>
              <a:t> groups far exceeds the number of stable attractors in conventional attractor networks, suggesting a productive space for computational development.</a:t>
            </a:r>
          </a:p>
          <a:p>
            <a:pPr marL="171450" indent="-171450">
              <a:buFont typeface="Arial" panose="020B0604020202020204" pitchFamily="34" charset="0"/>
              <a:buChar char="•"/>
            </a:pPr>
            <a:r>
              <a:rPr lang="en-US" sz="1200" b="1" dirty="0">
                <a:latin typeface="Arial" panose="020B0604020202020204" pitchFamily="34" charset="0"/>
                <a:cs typeface="Arial" panose="020B0604020202020204" pitchFamily="34" charset="0"/>
              </a:rPr>
              <a:t>Configurable dendritic tree processing</a:t>
            </a:r>
            <a:r>
              <a:rPr lang="en-US" sz="1200" dirty="0">
                <a:latin typeface="Arial" panose="020B0604020202020204" pitchFamily="34" charset="0"/>
                <a:cs typeface="Arial" panose="020B0604020202020204" pitchFamily="34" charset="0"/>
              </a:rPr>
              <a:t>. Neurons in the SNN might be decomposed into a tree of compartment units, with the neuron’s input synapses distributed over those compartments. Each compartment supports the same state variables as a neuron, but only the root of the tree (soma compartment) generates spike outputs. The compartments’ state variables are combined in a configurable manner by programming different join functions for each compartment junction.</a:t>
            </a:r>
          </a:p>
          <a:p>
            <a:pPr marL="171450" indent="-171450">
              <a:buFont typeface="Arial" panose="020B0604020202020204" pitchFamily="34" charset="0"/>
              <a:buChar char="•"/>
            </a:pPr>
            <a:r>
              <a:rPr lang="en-US" sz="1200" b="1" dirty="0">
                <a:latin typeface="Arial" panose="020B0604020202020204" pitchFamily="34" charset="0"/>
                <a:cs typeface="Arial" panose="020B0604020202020204" pitchFamily="34" charset="0"/>
              </a:rPr>
              <a:t>Neuron threshold adaptation in support of intrinsic excitability homeostasis.</a:t>
            </a:r>
          </a:p>
          <a:p>
            <a:pPr marL="171450" indent="-171450">
              <a:buFont typeface="Arial" panose="020B0604020202020204" pitchFamily="34" charset="0"/>
              <a:buChar char="•"/>
            </a:pPr>
            <a:r>
              <a:rPr lang="en-US" sz="1200" b="1" dirty="0">
                <a:latin typeface="Arial" panose="020B0604020202020204" pitchFamily="34" charset="0"/>
                <a:cs typeface="Arial" panose="020B0604020202020204" pitchFamily="34" charset="0"/>
              </a:rPr>
              <a:t>Scaling and saturation of synaptic weights in support of “permanence” levels that exceed the range of weights used during inference.</a:t>
            </a:r>
          </a:p>
        </p:txBody>
      </p:sp>
      <p:sp>
        <p:nvSpPr>
          <p:cNvPr id="5" name="TextBox 4">
            <a:extLst>
              <a:ext uri="{FF2B5EF4-FFF2-40B4-BE49-F238E27FC236}">
                <a16:creationId xmlns:a16="http://schemas.microsoft.com/office/drawing/2014/main" id="{3296F4D2-987C-6B0E-3C1C-718B0BAB30A6}"/>
              </a:ext>
            </a:extLst>
          </p:cNvPr>
          <p:cNvSpPr txBox="1"/>
          <p:nvPr/>
        </p:nvSpPr>
        <p:spPr>
          <a:xfrm>
            <a:off x="4782879" y="4036111"/>
            <a:ext cx="3618807" cy="507831"/>
          </a:xfrm>
          <a:prstGeom prst="rect">
            <a:avLst/>
          </a:prstGeom>
          <a:noFill/>
        </p:spPr>
        <p:txBody>
          <a:bodyPr wrap="square">
            <a:spAutoFit/>
          </a:bodyPr>
          <a:lstStyle/>
          <a:p>
            <a:r>
              <a:rPr lang="en-US" sz="900" dirty="0">
                <a:solidFill>
                  <a:srgbClr val="FF0000"/>
                </a:solidFill>
                <a:latin typeface="Arial" panose="020B0604020202020204" pitchFamily="34" charset="0"/>
                <a:cs typeface="Arial" panose="020B0604020202020204" pitchFamily="34" charset="0"/>
              </a:rPr>
              <a:t>Intrinsic excitability homeostasis refers to a neuron's ability to maintain its excitability levels within an appropriate range through changes in its own intrinsic properties</a:t>
            </a:r>
          </a:p>
        </p:txBody>
      </p:sp>
    </p:spTree>
    <p:extLst>
      <p:ext uri="{BB962C8B-B14F-4D97-AF65-F5344CB8AC3E}">
        <p14:creationId xmlns:p14="http://schemas.microsoft.com/office/powerpoint/2010/main" val="3342609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22CD-1A6D-C520-63A3-C592B08B244F}"/>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90889E0-2848-89EE-663B-57576E435161}"/>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endParaRPr lang="en-US" altLang="en-US" sz="3200" dirty="0">
              <a:solidFill>
                <a:schemeClr val="accent1">
                  <a:lumMod val="75000"/>
                </a:schemeClr>
              </a:solidFill>
              <a:ea typeface="ＭＳ Ｐゴシック" panose="020B0600070205080204" pitchFamily="34" charset="-128"/>
            </a:endParaRPr>
          </a:p>
        </p:txBody>
      </p:sp>
      <p:pic>
        <p:nvPicPr>
          <p:cNvPr id="7" name="Picture 6" descr="A diagram of a microcrystals unit&#10;&#10;AI-generated content may be incorrect.">
            <a:extLst>
              <a:ext uri="{FF2B5EF4-FFF2-40B4-BE49-F238E27FC236}">
                <a16:creationId xmlns:a16="http://schemas.microsoft.com/office/drawing/2014/main" id="{E87843E4-108F-F4E3-B203-B21993DC48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1585" y="960009"/>
            <a:ext cx="6780829" cy="3656022"/>
          </a:xfrm>
          <a:prstGeom prst="rect">
            <a:avLst/>
          </a:prstGeom>
        </p:spPr>
      </p:pic>
      <p:sp>
        <p:nvSpPr>
          <p:cNvPr id="3" name="TextBox 2">
            <a:extLst>
              <a:ext uri="{FF2B5EF4-FFF2-40B4-BE49-F238E27FC236}">
                <a16:creationId xmlns:a16="http://schemas.microsoft.com/office/drawing/2014/main" id="{41B5B533-4DAF-6C6C-BEE5-E9F2CF58BB08}"/>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DOI: 10.1109/MM.2018.112130359</a:t>
            </a:r>
          </a:p>
        </p:txBody>
      </p:sp>
      <p:sp>
        <p:nvSpPr>
          <p:cNvPr id="4" name="TextBox 3">
            <a:extLst>
              <a:ext uri="{FF2B5EF4-FFF2-40B4-BE49-F238E27FC236}">
                <a16:creationId xmlns:a16="http://schemas.microsoft.com/office/drawing/2014/main" id="{A42BC10A-3DD4-3514-3174-0D9F399DE288}"/>
              </a:ext>
            </a:extLst>
          </p:cNvPr>
          <p:cNvSpPr txBox="1"/>
          <p:nvPr/>
        </p:nvSpPr>
        <p:spPr>
          <a:xfrm>
            <a:off x="556846" y="3171092"/>
            <a:ext cx="1947969" cy="246221"/>
          </a:xfrm>
          <a:prstGeom prst="rect">
            <a:avLst/>
          </a:prstGeom>
          <a:noFill/>
        </p:spPr>
        <p:txBody>
          <a:bodyPr wrap="none" rtlCol="0">
            <a:spAutoFit/>
          </a:bodyPr>
          <a:lstStyle/>
          <a:p>
            <a:r>
              <a:rPr lang="en-US" sz="1000" dirty="0">
                <a:solidFill>
                  <a:schemeClr val="accent2"/>
                </a:solidFill>
                <a:latin typeface="Arial" panose="020B0604020202020204" pitchFamily="34" charset="0"/>
                <a:cs typeface="Arial" panose="020B0604020202020204" pitchFamily="34" charset="0"/>
              </a:rPr>
              <a:t>Reconfigurable learning engine</a:t>
            </a:r>
          </a:p>
        </p:txBody>
      </p:sp>
    </p:spTree>
    <p:extLst>
      <p:ext uri="{BB962C8B-B14F-4D97-AF65-F5344CB8AC3E}">
        <p14:creationId xmlns:p14="http://schemas.microsoft.com/office/powerpoint/2010/main" val="3109410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02254-9D06-F8E0-26AD-41077800C453}"/>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D05EA91-EAF1-5034-B928-78AE2EB649E2}"/>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C9A30BA0-B4C5-9C49-FA42-02D64C482688}"/>
              </a:ext>
            </a:extLst>
          </p:cNvPr>
          <p:cNvSpPr txBox="1"/>
          <p:nvPr/>
        </p:nvSpPr>
        <p:spPr>
          <a:xfrm>
            <a:off x="3412701" y="4616031"/>
            <a:ext cx="2302696" cy="400110"/>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DOI: 10.1109/MM.2018.112130359</a:t>
            </a:r>
          </a:p>
          <a:p>
            <a:pPr algn="ctr"/>
            <a:endParaRPr lang="en-US" sz="1000" dirty="0">
              <a:latin typeface="Arial" panose="020B0604020202020204" pitchFamily="34" charset="0"/>
              <a:cs typeface="Arial" panose="020B0604020202020204" pitchFamily="34" charset="0"/>
            </a:endParaRPr>
          </a:p>
        </p:txBody>
      </p:sp>
      <p:pic>
        <p:nvPicPr>
          <p:cNvPr id="5" name="Picture 4" descr="A diagram of a diagram&#10;&#10;AI-generated content may be incorrect.">
            <a:extLst>
              <a:ext uri="{FF2B5EF4-FFF2-40B4-BE49-F238E27FC236}">
                <a16:creationId xmlns:a16="http://schemas.microsoft.com/office/drawing/2014/main" id="{6DEDFC8B-15BA-E2DA-AD32-4BD3681909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045" y="1424353"/>
            <a:ext cx="4853978" cy="1940170"/>
          </a:xfrm>
          <a:prstGeom prst="rect">
            <a:avLst/>
          </a:prstGeom>
        </p:spPr>
      </p:pic>
      <p:pic>
        <p:nvPicPr>
          <p:cNvPr id="8" name="Picture 7" descr="A diagram of a diagram of a network&#10;&#10;AI-generated content may be incorrect.">
            <a:extLst>
              <a:ext uri="{FF2B5EF4-FFF2-40B4-BE49-F238E27FC236}">
                <a16:creationId xmlns:a16="http://schemas.microsoft.com/office/drawing/2014/main" id="{CF7C203D-44E8-16F6-D736-D762720D3A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42724" y="1024827"/>
            <a:ext cx="3499231" cy="2965450"/>
          </a:xfrm>
          <a:prstGeom prst="rect">
            <a:avLst/>
          </a:prstGeom>
        </p:spPr>
      </p:pic>
    </p:spTree>
    <p:extLst>
      <p:ext uri="{BB962C8B-B14F-4D97-AF65-F5344CB8AC3E}">
        <p14:creationId xmlns:p14="http://schemas.microsoft.com/office/powerpoint/2010/main" val="1285390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07FBE-27B6-D592-1CA9-9AD6D6859D83}"/>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C91AFFC7-8679-421F-DE83-B8F7434F8D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644357"/>
            <a:ext cx="3053861" cy="3935795"/>
          </a:xfrm>
          <a:prstGeom prst="rect">
            <a:avLst/>
          </a:prstGeom>
        </p:spPr>
      </p:pic>
      <p:pic>
        <p:nvPicPr>
          <p:cNvPr id="8" name="Picture 7" descr="A white background with black text&#10;&#10;AI-generated content may be incorrect.">
            <a:extLst>
              <a:ext uri="{FF2B5EF4-FFF2-40B4-BE49-F238E27FC236}">
                <a16:creationId xmlns:a16="http://schemas.microsoft.com/office/drawing/2014/main" id="{6486FBE4-3000-F03F-C367-E451DE64AE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644357"/>
            <a:ext cx="3793407" cy="1667372"/>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descr="A poster of a computer program&#10;&#10;AI-generated content may be incorrect.">
            <a:extLst>
              <a:ext uri="{FF2B5EF4-FFF2-40B4-BE49-F238E27FC236}">
                <a16:creationId xmlns:a16="http://schemas.microsoft.com/office/drawing/2014/main" id="{90D5A585-0D13-5D3F-E90E-477221B3A9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72000" y="2436020"/>
            <a:ext cx="3811791" cy="21441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47496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96AB9-B82A-C13D-822E-4FB1656DDE8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2317AFC2-2C61-C71B-D046-CD493509DCB4}"/>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r>
              <a:rPr lang="en-US" altLang="en-US" sz="3200" dirty="0">
                <a:solidFill>
                  <a:schemeClr val="accent1">
                    <a:lumMod val="75000"/>
                  </a:schemeClr>
                </a:solidFill>
                <a:ea typeface="ＭＳ Ｐゴシック" panose="020B0600070205080204" pitchFamily="34" charset="-128"/>
              </a:rPr>
              <a:t> 2 + Hala Point</a:t>
            </a:r>
          </a:p>
        </p:txBody>
      </p:sp>
      <p:sp>
        <p:nvSpPr>
          <p:cNvPr id="4" name="TextBox 3">
            <a:extLst>
              <a:ext uri="{FF2B5EF4-FFF2-40B4-BE49-F238E27FC236}">
                <a16:creationId xmlns:a16="http://schemas.microsoft.com/office/drawing/2014/main" id="{28F003FE-0F1C-CD3A-0822-853F5199C163}"/>
              </a:ext>
            </a:extLst>
          </p:cNvPr>
          <p:cNvSpPr txBox="1"/>
          <p:nvPr/>
        </p:nvSpPr>
        <p:spPr>
          <a:xfrm>
            <a:off x="2990868" y="4575000"/>
            <a:ext cx="3146361"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https://www.youtube.com/watch?v=CPuaud9xi3U</a:t>
            </a:r>
            <a:r>
              <a:rPr lang="en-US" sz="1000" dirty="0">
                <a:latin typeface="Arial" panose="020B0604020202020204" pitchFamily="34" charset="0"/>
                <a:cs typeface="Arial" panose="020B0604020202020204" pitchFamily="34" charset="0"/>
              </a:rPr>
              <a:t> </a:t>
            </a:r>
          </a:p>
        </p:txBody>
      </p:sp>
      <p:pic>
        <p:nvPicPr>
          <p:cNvPr id="5" name="Picture 4" descr="A group of men looking at a diagram&#10;&#10;AI-generated content may be incorrect.">
            <a:extLst>
              <a:ext uri="{FF2B5EF4-FFF2-40B4-BE49-F238E27FC236}">
                <a16:creationId xmlns:a16="http://schemas.microsoft.com/office/drawing/2014/main" id="{B171948A-2437-8330-3B88-5B051F4E7C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2893" y="960009"/>
            <a:ext cx="6158214" cy="3471177"/>
          </a:xfrm>
          <a:prstGeom prst="rect">
            <a:avLst/>
          </a:prstGeom>
        </p:spPr>
      </p:pic>
    </p:spTree>
    <p:extLst>
      <p:ext uri="{BB962C8B-B14F-4D97-AF65-F5344CB8AC3E}">
        <p14:creationId xmlns:p14="http://schemas.microsoft.com/office/powerpoint/2010/main" val="1914114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7EE77-9926-3F03-1308-17E709BAE5FF}"/>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A04BA61-EDA3-559A-D8C1-5051CD362156}"/>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r>
              <a:rPr lang="en-US" altLang="en-US" sz="3200" dirty="0">
                <a:solidFill>
                  <a:schemeClr val="accent1">
                    <a:lumMod val="75000"/>
                  </a:schemeClr>
                </a:solidFill>
                <a:ea typeface="ＭＳ Ｐゴシック" panose="020B0600070205080204" pitchFamily="34" charset="-128"/>
              </a:rPr>
              <a:t> 2</a:t>
            </a:r>
          </a:p>
        </p:txBody>
      </p:sp>
      <p:sp>
        <p:nvSpPr>
          <p:cNvPr id="4" name="TextBox 3">
            <a:extLst>
              <a:ext uri="{FF2B5EF4-FFF2-40B4-BE49-F238E27FC236}">
                <a16:creationId xmlns:a16="http://schemas.microsoft.com/office/drawing/2014/main" id="{05E0C296-0AA3-C426-E39F-C539609DF22A}"/>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DOI 10.1109/SiPS52927.2021.00053</a:t>
            </a:r>
          </a:p>
        </p:txBody>
      </p:sp>
      <p:pic>
        <p:nvPicPr>
          <p:cNvPr id="11" name="Picture 10" descr="A diagram of a circuit&#10;&#10;AI-generated content may be incorrect.">
            <a:extLst>
              <a:ext uri="{FF2B5EF4-FFF2-40B4-BE49-F238E27FC236}">
                <a16:creationId xmlns:a16="http://schemas.microsoft.com/office/drawing/2014/main" id="{87DB0C59-ADCB-941B-A5C0-7426FAEC13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9437" y="1944019"/>
            <a:ext cx="2493264" cy="2451210"/>
          </a:xfrm>
          <a:prstGeom prst="rect">
            <a:avLst/>
          </a:prstGeom>
        </p:spPr>
      </p:pic>
      <p:pic>
        <p:nvPicPr>
          <p:cNvPr id="13" name="Picture 12" descr="A mathematical equation with black text&#10;&#10;AI-generated content may be incorrect.">
            <a:extLst>
              <a:ext uri="{FF2B5EF4-FFF2-40B4-BE49-F238E27FC236}">
                <a16:creationId xmlns:a16="http://schemas.microsoft.com/office/drawing/2014/main" id="{55C3A25C-E5BB-DBC6-5B67-2C7DAD3C8B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5697" y="960009"/>
            <a:ext cx="2493264" cy="877824"/>
          </a:xfrm>
          <a:prstGeom prst="rect">
            <a:avLst/>
          </a:prstGeom>
        </p:spPr>
      </p:pic>
      <p:pic>
        <p:nvPicPr>
          <p:cNvPr id="15" name="Picture 14" descr="A graph of a graph&#10;&#10;AI-generated content may be incorrect.">
            <a:extLst>
              <a:ext uri="{FF2B5EF4-FFF2-40B4-BE49-F238E27FC236}">
                <a16:creationId xmlns:a16="http://schemas.microsoft.com/office/drawing/2014/main" id="{7C18CE8B-110E-564D-7A34-D59DD07A657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9012" y="1067722"/>
            <a:ext cx="5084465" cy="1504028"/>
          </a:xfrm>
          <a:prstGeom prst="rect">
            <a:avLst/>
          </a:prstGeom>
        </p:spPr>
      </p:pic>
      <p:pic>
        <p:nvPicPr>
          <p:cNvPr id="17" name="Picture 16" descr="A diagram of a diagram&#10;&#10;AI-generated content may be incorrect.">
            <a:extLst>
              <a:ext uri="{FF2B5EF4-FFF2-40B4-BE49-F238E27FC236}">
                <a16:creationId xmlns:a16="http://schemas.microsoft.com/office/drawing/2014/main" id="{092A6BB1-13FA-505F-B9BE-E05D31546B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33453" y="2504280"/>
            <a:ext cx="3260867" cy="2057828"/>
          </a:xfrm>
          <a:prstGeom prst="rect">
            <a:avLst/>
          </a:prstGeom>
        </p:spPr>
      </p:pic>
    </p:spTree>
    <p:extLst>
      <p:ext uri="{BB962C8B-B14F-4D97-AF65-F5344CB8AC3E}">
        <p14:creationId xmlns:p14="http://schemas.microsoft.com/office/powerpoint/2010/main" val="545282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66F84-A9D1-501F-72B1-8AED461D0216}"/>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93910B9A-8705-39F7-25C7-799E3CD5FF68}"/>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LLM on </a:t>
            </a:r>
            <a:r>
              <a:rPr lang="en-US" altLang="en-US" sz="3200" dirty="0" err="1">
                <a:solidFill>
                  <a:schemeClr val="accent1">
                    <a:lumMod val="75000"/>
                  </a:schemeClr>
                </a:solidFill>
                <a:ea typeface="ＭＳ Ｐゴシック" panose="020B0600070205080204" pitchFamily="34" charset="-128"/>
              </a:rPr>
              <a:t>Loihi</a:t>
            </a:r>
            <a:r>
              <a:rPr lang="en-US" altLang="en-US" sz="3200" dirty="0">
                <a:solidFill>
                  <a:schemeClr val="accent1">
                    <a:lumMod val="75000"/>
                  </a:schemeClr>
                </a:solidFill>
                <a:ea typeface="ＭＳ Ｐゴシック" panose="020B0600070205080204" pitchFamily="34" charset="-128"/>
              </a:rPr>
              <a:t> 2</a:t>
            </a:r>
          </a:p>
        </p:txBody>
      </p:sp>
      <p:sp>
        <p:nvSpPr>
          <p:cNvPr id="4" name="TextBox 3">
            <a:extLst>
              <a:ext uri="{FF2B5EF4-FFF2-40B4-BE49-F238E27FC236}">
                <a16:creationId xmlns:a16="http://schemas.microsoft.com/office/drawing/2014/main" id="{1009DEA4-7DE8-C2FC-983D-E88B46EFED85}"/>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arXiv:2503.18002v2</a:t>
            </a:r>
          </a:p>
        </p:txBody>
      </p:sp>
      <p:pic>
        <p:nvPicPr>
          <p:cNvPr id="5" name="Picture 4" descr="A document with text and a yellow mark&#10;&#10;AI-generated content may be incorrect.">
            <a:extLst>
              <a:ext uri="{FF2B5EF4-FFF2-40B4-BE49-F238E27FC236}">
                <a16:creationId xmlns:a16="http://schemas.microsoft.com/office/drawing/2014/main" id="{4612BA46-850B-1B46-4CD0-1B41B59BDF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175" y="1069855"/>
            <a:ext cx="4704646" cy="3138003"/>
          </a:xfrm>
          <a:prstGeom prst="rect">
            <a:avLst/>
          </a:prstGeom>
        </p:spPr>
      </p:pic>
      <p:pic>
        <p:nvPicPr>
          <p:cNvPr id="8" name="Picture 7" descr="A diagram of a block diagram&#10;&#10;AI-generated content may be incorrect.">
            <a:extLst>
              <a:ext uri="{FF2B5EF4-FFF2-40B4-BE49-F238E27FC236}">
                <a16:creationId xmlns:a16="http://schemas.microsoft.com/office/drawing/2014/main" id="{93E265C2-E0D1-8DAD-E8BD-51D7CC95E0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8261" y="1652227"/>
            <a:ext cx="4911139" cy="1946757"/>
          </a:xfrm>
          <a:prstGeom prst="rect">
            <a:avLst/>
          </a:prstGeom>
        </p:spPr>
      </p:pic>
      <p:sp>
        <p:nvSpPr>
          <p:cNvPr id="9" name="TextBox 8">
            <a:extLst>
              <a:ext uri="{FF2B5EF4-FFF2-40B4-BE49-F238E27FC236}">
                <a16:creationId xmlns:a16="http://schemas.microsoft.com/office/drawing/2014/main" id="{BACFADC7-E3A9-C222-E4D4-ADEC1B24F1E8}"/>
              </a:ext>
            </a:extLst>
          </p:cNvPr>
          <p:cNvSpPr txBox="1"/>
          <p:nvPr/>
        </p:nvSpPr>
        <p:spPr>
          <a:xfrm>
            <a:off x="4516096" y="3645842"/>
            <a:ext cx="3815468" cy="307777"/>
          </a:xfrm>
          <a:prstGeom prst="rect">
            <a:avLst/>
          </a:prstGeom>
          <a:noFill/>
        </p:spPr>
        <p:txBody>
          <a:bodyPr wrap="none" rtlCol="0">
            <a:spAutoFit/>
          </a:bodyPr>
          <a:lstStyle/>
          <a:p>
            <a:r>
              <a:rPr lang="en-US" sz="1400" dirty="0">
                <a:solidFill>
                  <a:schemeClr val="accent2"/>
                </a:solidFill>
                <a:latin typeface="Arial" panose="020B0604020202020204" pitchFamily="34" charset="0"/>
                <a:cs typeface="Arial" panose="020B0604020202020204" pitchFamily="34" charset="0"/>
              </a:rPr>
              <a:t>Why is that gain performance not impressive?</a:t>
            </a:r>
          </a:p>
        </p:txBody>
      </p:sp>
    </p:spTree>
    <p:extLst>
      <p:ext uri="{BB962C8B-B14F-4D97-AF65-F5344CB8AC3E}">
        <p14:creationId xmlns:p14="http://schemas.microsoft.com/office/powerpoint/2010/main" val="832536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82D87-D0A1-6D3E-E548-6470146067D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73FEE4AE-280A-499D-0C79-C516CF11E0F9}"/>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Akida</a:t>
            </a:r>
          </a:p>
        </p:txBody>
      </p:sp>
      <p:sp>
        <p:nvSpPr>
          <p:cNvPr id="6" name="TextBox 5">
            <a:extLst>
              <a:ext uri="{FF2B5EF4-FFF2-40B4-BE49-F238E27FC236}">
                <a16:creationId xmlns:a16="http://schemas.microsoft.com/office/drawing/2014/main" id="{AB8F2161-30E3-4586-E01D-40244FDAE013}"/>
              </a:ext>
            </a:extLst>
          </p:cNvPr>
          <p:cNvSpPr txBox="1"/>
          <p:nvPr/>
        </p:nvSpPr>
        <p:spPr>
          <a:xfrm>
            <a:off x="477080" y="960009"/>
            <a:ext cx="8325543" cy="2462213"/>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Akida (</a:t>
            </a:r>
            <a:r>
              <a:rPr lang="en-US" sz="1400" dirty="0" err="1">
                <a:latin typeface="Arial" panose="020B0604020202020204" pitchFamily="34" charset="0"/>
                <a:cs typeface="Arial" panose="020B0604020202020204" pitchFamily="34" charset="0"/>
              </a:rPr>
              <a:t>Vanarse</a:t>
            </a:r>
            <a:r>
              <a:rPr lang="en-US" sz="1400" dirty="0">
                <a:latin typeface="Arial" panose="020B0604020202020204" pitchFamily="34" charset="0"/>
                <a:cs typeface="Arial" panose="020B0604020202020204" pitchFamily="34" charset="0"/>
              </a:rPr>
              <a:t> et al., 2019) is the first commercial neuromorphic processor, commercially available since August 2021.</a:t>
            </a:r>
          </a:p>
          <a:p>
            <a:pPr marL="285750"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BrainChip's</a:t>
            </a:r>
            <a:r>
              <a:rPr lang="en-US" sz="1400" dirty="0">
                <a:latin typeface="Arial" panose="020B0604020202020204" pitchFamily="34" charset="0"/>
                <a:cs typeface="Arial" panose="020B0604020202020204" pitchFamily="34" charset="0"/>
              </a:rPr>
              <a:t> Akida is an ultra-low-power neuromorphic processor inspired by the brain’s neural architecture. It accelerates complex AI at the edge through event-based processing, on-chip learning abilities, and support form advanced neural networks like CNNs, RNNs &amp; custom Temporal Event-based Nets.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Temporal Event-based Neural Networks (TENNs), which combine spatial and temporal convolutions to efficiently process sequential spatiotemporal data.</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Akida’s ecosystem provides a free chip emulator, TensorFlow compatible framework </a:t>
            </a:r>
            <a:r>
              <a:rPr lang="en-US" sz="1400" dirty="0" err="1">
                <a:latin typeface="Arial" panose="020B0604020202020204" pitchFamily="34" charset="0"/>
                <a:cs typeface="Arial" panose="020B0604020202020204" pitchFamily="34" charset="0"/>
              </a:rPr>
              <a:t>MetaTF</a:t>
            </a:r>
            <a:r>
              <a:rPr lang="en-US" sz="1400" dirty="0">
                <a:latin typeface="Arial" panose="020B0604020202020204" pitchFamily="34" charset="0"/>
                <a:cs typeface="Arial" panose="020B0604020202020204" pitchFamily="34" charset="0"/>
              </a:rPr>
              <a:t> for the transformation of convolutional and fully connected neural networks into SNN, and a set of pre-trained models.</a:t>
            </a:r>
          </a:p>
        </p:txBody>
      </p:sp>
      <p:pic>
        <p:nvPicPr>
          <p:cNvPr id="5" name="Picture 4" descr="A close-up of a circuit board&#10;&#10;AI-generated content may be incorrect.">
            <a:extLst>
              <a:ext uri="{FF2B5EF4-FFF2-40B4-BE49-F238E27FC236}">
                <a16:creationId xmlns:a16="http://schemas.microsoft.com/office/drawing/2014/main" id="{49961B2F-5C89-1961-6E36-0BCB448A7E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29626" y="3422222"/>
            <a:ext cx="2684747" cy="1257480"/>
          </a:xfrm>
          <a:prstGeom prst="rect">
            <a:avLst/>
          </a:prstGeom>
        </p:spPr>
      </p:pic>
    </p:spTree>
    <p:extLst>
      <p:ext uri="{BB962C8B-B14F-4D97-AF65-F5344CB8AC3E}">
        <p14:creationId xmlns:p14="http://schemas.microsoft.com/office/powerpoint/2010/main" val="3346473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D5EE1-5328-53D2-1E5B-E753C1D7DB46}"/>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E7D17F2-4208-6F2D-DE4A-691E41850E26}"/>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Do we need brain-like HW?</a:t>
            </a:r>
          </a:p>
        </p:txBody>
      </p:sp>
      <p:sp>
        <p:nvSpPr>
          <p:cNvPr id="4" name="TextBox 3">
            <a:extLst>
              <a:ext uri="{FF2B5EF4-FFF2-40B4-BE49-F238E27FC236}">
                <a16:creationId xmlns:a16="http://schemas.microsoft.com/office/drawing/2014/main" id="{F56FDF15-1528-A70B-C1B3-0E662D90A046}"/>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DOI: 10.3389/fnins.2024.1465789</a:t>
            </a:r>
          </a:p>
        </p:txBody>
      </p:sp>
      <p:sp>
        <p:nvSpPr>
          <p:cNvPr id="6" name="TextBox 5">
            <a:extLst>
              <a:ext uri="{FF2B5EF4-FFF2-40B4-BE49-F238E27FC236}">
                <a16:creationId xmlns:a16="http://schemas.microsoft.com/office/drawing/2014/main" id="{506B51D3-F0FD-01D8-BA44-D50B31D07207}"/>
              </a:ext>
            </a:extLst>
          </p:cNvPr>
          <p:cNvSpPr txBox="1"/>
          <p:nvPr/>
        </p:nvSpPr>
        <p:spPr>
          <a:xfrm>
            <a:off x="565002" y="1213123"/>
            <a:ext cx="4114593" cy="286232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“Although efforts to address neuromorphic solutions through hardware based on top-down CMOS-based technologies have obtained interesting results in terms of energetic efficiency improvement, the replication of brain’s </a:t>
            </a:r>
            <a:r>
              <a:rPr lang="en-US" b="1" dirty="0">
                <a:latin typeface="Arial" panose="020B0604020202020204" pitchFamily="34" charset="0"/>
                <a:cs typeface="Arial" panose="020B0604020202020204" pitchFamily="34" charset="0"/>
              </a:rPr>
              <a:t>self-assembled</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redundant architectures</a:t>
            </a:r>
          </a:p>
          <a:p>
            <a:r>
              <a:rPr lang="en-US" dirty="0">
                <a:latin typeface="Arial" panose="020B0604020202020204" pitchFamily="34" charset="0"/>
                <a:cs typeface="Arial" panose="020B0604020202020204" pitchFamily="34" charset="0"/>
              </a:rPr>
              <a:t>is not considered in the roadmaps of data processing electronics.”</a:t>
            </a:r>
            <a:endParaRPr lang="en-US" b="1" dirty="0">
              <a:latin typeface="Arial" panose="020B0604020202020204" pitchFamily="34" charset="0"/>
              <a:cs typeface="Arial" panose="020B0604020202020204" pitchFamily="34" charset="0"/>
            </a:endParaRPr>
          </a:p>
        </p:txBody>
      </p:sp>
      <p:pic>
        <p:nvPicPr>
          <p:cNvPr id="7" name="Picture 6" descr="A screenshot of a computer&#10;&#10;AI-generated content may be incorrect.">
            <a:extLst>
              <a:ext uri="{FF2B5EF4-FFF2-40B4-BE49-F238E27FC236}">
                <a16:creationId xmlns:a16="http://schemas.microsoft.com/office/drawing/2014/main" id="{7833F89E-3C62-43D7-4F8C-B870C7E503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7910" y="960009"/>
            <a:ext cx="3724331" cy="3481261"/>
          </a:xfrm>
          <a:prstGeom prst="rect">
            <a:avLst/>
          </a:prstGeom>
        </p:spPr>
      </p:pic>
    </p:spTree>
    <p:extLst>
      <p:ext uri="{BB962C8B-B14F-4D97-AF65-F5344CB8AC3E}">
        <p14:creationId xmlns:p14="http://schemas.microsoft.com/office/powerpoint/2010/main" val="741032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C655D-9C7E-F9B6-576D-361DFBA81ED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02F2BA-7F91-A6B2-C5B4-98AA46B31D8F}"/>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https://doi.org/10.1038/s41467-025-57352-1</a:t>
            </a:r>
            <a:r>
              <a:rPr lang="en-US" sz="1000" dirty="0">
                <a:latin typeface="Arial" panose="020B0604020202020204" pitchFamily="34" charset="0"/>
                <a:cs typeface="Arial" panose="020B0604020202020204" pitchFamily="34" charset="0"/>
              </a:rPr>
              <a:t> </a:t>
            </a:r>
          </a:p>
        </p:txBody>
      </p:sp>
      <p:pic>
        <p:nvPicPr>
          <p:cNvPr id="5" name="Picture 4" descr="A diagram of a company's company&#10;&#10;AI-generated content may be incorrect.">
            <a:extLst>
              <a:ext uri="{FF2B5EF4-FFF2-40B4-BE49-F238E27FC236}">
                <a16:creationId xmlns:a16="http://schemas.microsoft.com/office/drawing/2014/main" id="{4FB54C95-F8D5-5D25-0B0E-A53829EF9F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3403" y="474784"/>
            <a:ext cx="5497194" cy="4091354"/>
          </a:xfrm>
          <a:prstGeom prst="rect">
            <a:avLst/>
          </a:prstGeom>
        </p:spPr>
      </p:pic>
    </p:spTree>
    <p:extLst>
      <p:ext uri="{BB962C8B-B14F-4D97-AF65-F5344CB8AC3E}">
        <p14:creationId xmlns:p14="http://schemas.microsoft.com/office/powerpoint/2010/main" val="2113582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52F7E-CE47-FEA2-683F-8E8C12E3C82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ACE7639-FABC-0280-D7C4-4D7968302D5F}"/>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https://doi.org/10.1038/s41586-024-08253-8</a:t>
            </a:r>
            <a:r>
              <a:rPr lang="en-US" sz="1000" dirty="0">
                <a:latin typeface="Arial" panose="020B0604020202020204" pitchFamily="34" charset="0"/>
                <a:cs typeface="Arial" panose="020B0604020202020204" pitchFamily="34" charset="0"/>
              </a:rPr>
              <a:t> </a:t>
            </a:r>
          </a:p>
        </p:txBody>
      </p:sp>
      <p:sp>
        <p:nvSpPr>
          <p:cNvPr id="6" name="Rectangle 2">
            <a:extLst>
              <a:ext uri="{FF2B5EF4-FFF2-40B4-BE49-F238E27FC236}">
                <a16:creationId xmlns:a16="http://schemas.microsoft.com/office/drawing/2014/main" id="{0FDD1769-6AAF-BFF1-3546-3ED002D28F57}"/>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Neuromorphic computing ecosystem</a:t>
            </a:r>
          </a:p>
        </p:txBody>
      </p:sp>
      <p:pic>
        <p:nvPicPr>
          <p:cNvPr id="3" name="Picture 2" descr="A diagram of a computer chip&#10;&#10;AI-generated content may be incorrect.">
            <a:extLst>
              <a:ext uri="{FF2B5EF4-FFF2-40B4-BE49-F238E27FC236}">
                <a16:creationId xmlns:a16="http://schemas.microsoft.com/office/drawing/2014/main" id="{566339AE-B780-EBBA-2D4E-2150D33361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71300" y="1006903"/>
            <a:ext cx="5236436" cy="3436034"/>
          </a:xfrm>
          <a:prstGeom prst="rect">
            <a:avLst/>
          </a:prstGeom>
        </p:spPr>
      </p:pic>
      <p:sp>
        <p:nvSpPr>
          <p:cNvPr id="2" name="Right Arrow 1">
            <a:extLst>
              <a:ext uri="{FF2B5EF4-FFF2-40B4-BE49-F238E27FC236}">
                <a16:creationId xmlns:a16="http://schemas.microsoft.com/office/drawing/2014/main" id="{06F7F06E-5735-8A25-F5AC-2E91E0EECA1C}"/>
              </a:ext>
            </a:extLst>
          </p:cNvPr>
          <p:cNvSpPr/>
          <p:nvPr/>
        </p:nvSpPr>
        <p:spPr>
          <a:xfrm>
            <a:off x="1200256" y="1958272"/>
            <a:ext cx="906308" cy="27512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09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DA167-5451-60AD-0289-BA0EEDAA13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12C19D6-E992-4426-6EE4-7847065CFA06}"/>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https://doi.org/10.1038/s41586-024-08253-8</a:t>
            </a:r>
            <a:r>
              <a:rPr lang="en-US" sz="1000" dirty="0">
                <a:latin typeface="Arial" panose="020B0604020202020204" pitchFamily="34" charset="0"/>
                <a:cs typeface="Arial" panose="020B0604020202020204" pitchFamily="34" charset="0"/>
              </a:rPr>
              <a:t> </a:t>
            </a:r>
          </a:p>
        </p:txBody>
      </p:sp>
      <p:pic>
        <p:nvPicPr>
          <p:cNvPr id="3" name="Picture 2" descr="A close-up of a document&#10;&#10;AI-generated content may be incorrect.">
            <a:extLst>
              <a:ext uri="{FF2B5EF4-FFF2-40B4-BE49-F238E27FC236}">
                <a16:creationId xmlns:a16="http://schemas.microsoft.com/office/drawing/2014/main" id="{D1D193C9-3E00-3655-C861-6B91364344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578" y="945441"/>
            <a:ext cx="4553286" cy="3060243"/>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B65445CE-76A2-E332-9DF1-FCA8CB6591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82686" y="650630"/>
            <a:ext cx="2753637" cy="3649867"/>
          </a:xfrm>
          <a:prstGeom prst="rect">
            <a:avLst/>
          </a:prstGeom>
        </p:spPr>
      </p:pic>
    </p:spTree>
    <p:extLst>
      <p:ext uri="{BB962C8B-B14F-4D97-AF65-F5344CB8AC3E}">
        <p14:creationId xmlns:p14="http://schemas.microsoft.com/office/powerpoint/2010/main" val="180484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92197-B87D-04B0-16B4-458065AB7BC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600B9B-5DD8-9D0D-3D4D-81779C2383E7}"/>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https://doi.org/10.1038/s41586-024-08253-8</a:t>
            </a:r>
            <a:r>
              <a:rPr lang="en-US" sz="1000" dirty="0">
                <a:latin typeface="Arial" panose="020B0604020202020204" pitchFamily="34" charset="0"/>
                <a:cs typeface="Arial" panose="020B0604020202020204" pitchFamily="34" charset="0"/>
              </a:rPr>
              <a:t> </a:t>
            </a:r>
          </a:p>
        </p:txBody>
      </p:sp>
      <p:sp>
        <p:nvSpPr>
          <p:cNvPr id="6" name="Rectangle 2">
            <a:extLst>
              <a:ext uri="{FF2B5EF4-FFF2-40B4-BE49-F238E27FC236}">
                <a16:creationId xmlns:a16="http://schemas.microsoft.com/office/drawing/2014/main" id="{A361145D-EBCD-6E65-4114-DC05EE0CB3EC}"/>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850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Progression of neuromorphic computing systems</a:t>
            </a:r>
          </a:p>
        </p:txBody>
      </p:sp>
      <p:pic>
        <p:nvPicPr>
          <p:cNvPr id="9" name="Picture 8" descr="A graph showing the growth of a company&#10;&#10;AI-generated content may be incorrect.">
            <a:extLst>
              <a:ext uri="{FF2B5EF4-FFF2-40B4-BE49-F238E27FC236}">
                <a16:creationId xmlns:a16="http://schemas.microsoft.com/office/drawing/2014/main" id="{13783404-303F-4B24-4549-BAFACF7FDF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823" y="1059188"/>
            <a:ext cx="5478452" cy="3457664"/>
          </a:xfrm>
          <a:prstGeom prst="rect">
            <a:avLst/>
          </a:prstGeom>
        </p:spPr>
      </p:pic>
    </p:spTree>
    <p:extLst>
      <p:ext uri="{BB962C8B-B14F-4D97-AF65-F5344CB8AC3E}">
        <p14:creationId xmlns:p14="http://schemas.microsoft.com/office/powerpoint/2010/main" val="3418263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5AFB0-BE26-B729-4106-220E92C409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C61C1D4-19FF-5D93-033A-6C8E9678DAEC}"/>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https://doi.org/10.1038/s41586-024-08253-8</a:t>
            </a:r>
            <a:r>
              <a:rPr lang="en-US" sz="1000" dirty="0">
                <a:latin typeface="Arial" panose="020B0604020202020204" pitchFamily="34" charset="0"/>
                <a:cs typeface="Arial" panose="020B0604020202020204" pitchFamily="34" charset="0"/>
              </a:rPr>
              <a:t> </a:t>
            </a:r>
          </a:p>
        </p:txBody>
      </p:sp>
      <p:sp>
        <p:nvSpPr>
          <p:cNvPr id="6" name="Rectangle 2">
            <a:extLst>
              <a:ext uri="{FF2B5EF4-FFF2-40B4-BE49-F238E27FC236}">
                <a16:creationId xmlns:a16="http://schemas.microsoft.com/office/drawing/2014/main" id="{D3BBA949-2250-3011-456A-91053B37AC52}"/>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Feature maturation of neuromorphic computing</a:t>
            </a:r>
          </a:p>
        </p:txBody>
      </p:sp>
      <p:pic>
        <p:nvPicPr>
          <p:cNvPr id="3" name="Picture 2" descr="A diagram of a brain&#10;&#10;AI-generated content may be incorrect.">
            <a:extLst>
              <a:ext uri="{FF2B5EF4-FFF2-40B4-BE49-F238E27FC236}">
                <a16:creationId xmlns:a16="http://schemas.microsoft.com/office/drawing/2014/main" id="{EF313EB4-38C3-A7AA-3DED-4B984B5D33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5418" y="960009"/>
            <a:ext cx="7397262" cy="3531923"/>
          </a:xfrm>
          <a:prstGeom prst="rect">
            <a:avLst/>
          </a:prstGeom>
        </p:spPr>
      </p:pic>
    </p:spTree>
    <p:extLst>
      <p:ext uri="{BB962C8B-B14F-4D97-AF65-F5344CB8AC3E}">
        <p14:creationId xmlns:p14="http://schemas.microsoft.com/office/powerpoint/2010/main" val="658058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0574C-71AA-A81C-4B05-056B589C12F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423E06B-58BC-4204-11B9-D2E7E977B5E7}"/>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https://doi.org/10.1038/s41586-024-08253-8</a:t>
            </a:r>
            <a:r>
              <a:rPr lang="en-US" sz="1000" dirty="0">
                <a:latin typeface="Arial" panose="020B0604020202020204" pitchFamily="34" charset="0"/>
                <a:cs typeface="Arial" panose="020B0604020202020204" pitchFamily="34" charset="0"/>
              </a:rPr>
              <a:t> </a:t>
            </a:r>
          </a:p>
        </p:txBody>
      </p:sp>
      <p:pic>
        <p:nvPicPr>
          <p:cNvPr id="8" name="Picture 7" descr="A diagram of a data analysis&#10;&#10;AI-generated content may be incorrect.">
            <a:extLst>
              <a:ext uri="{FF2B5EF4-FFF2-40B4-BE49-F238E27FC236}">
                <a16:creationId xmlns:a16="http://schemas.microsoft.com/office/drawing/2014/main" id="{423182A0-5863-1233-AD29-4DCCBB7788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0137" y="572940"/>
            <a:ext cx="5784635" cy="3997619"/>
          </a:xfrm>
          <a:prstGeom prst="rect">
            <a:avLst/>
          </a:prstGeom>
        </p:spPr>
      </p:pic>
      <p:sp>
        <p:nvSpPr>
          <p:cNvPr id="9" name="Rectangle 2">
            <a:extLst>
              <a:ext uri="{FF2B5EF4-FFF2-40B4-BE49-F238E27FC236}">
                <a16:creationId xmlns:a16="http://schemas.microsoft.com/office/drawing/2014/main" id="{F9201FE4-04B7-5048-85CE-66427ABAA414}"/>
              </a:ext>
            </a:extLst>
          </p:cNvPr>
          <p:cNvSpPr txBox="1">
            <a:spLocks noChangeArrowheads="1"/>
          </p:cNvSpPr>
          <p:nvPr/>
        </p:nvSpPr>
        <p:spPr>
          <a:xfrm>
            <a:off x="308572" y="621323"/>
            <a:ext cx="1854336" cy="1154722"/>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pPr algn="l"/>
            <a:r>
              <a:rPr lang="en-US" altLang="en-US" sz="2000" dirty="0">
                <a:solidFill>
                  <a:schemeClr val="accent1">
                    <a:lumMod val="75000"/>
                  </a:schemeClr>
                </a:solidFill>
                <a:ea typeface="ＭＳ Ｐゴシック" panose="020B0600070205080204" pitchFamily="34" charset="-128"/>
              </a:rPr>
              <a:t>Gaps in neuromorphic computing</a:t>
            </a:r>
          </a:p>
        </p:txBody>
      </p:sp>
    </p:spTree>
    <p:extLst>
      <p:ext uri="{BB962C8B-B14F-4D97-AF65-F5344CB8AC3E}">
        <p14:creationId xmlns:p14="http://schemas.microsoft.com/office/powerpoint/2010/main" val="1135428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22E5A-E2AE-552A-E263-D8ACD35711E2}"/>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339BB8AF-519A-2D55-897F-EAE4A4FF7DB7}"/>
              </a:ext>
            </a:extLst>
          </p:cNvPr>
          <p:cNvSpPr txBox="1">
            <a:spLocks noChangeArrowheads="1"/>
          </p:cNvSpPr>
          <p:nvPr/>
        </p:nvSpPr>
        <p:spPr>
          <a:xfrm>
            <a:off x="0" y="590717"/>
            <a:ext cx="9144000" cy="457043"/>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2800" dirty="0">
                <a:solidFill>
                  <a:schemeClr val="accent1">
                    <a:lumMod val="75000"/>
                  </a:schemeClr>
                </a:solidFill>
                <a:ea typeface="ＭＳ Ｐゴシック" panose="020B0600070205080204" pitchFamily="34" charset="-128"/>
              </a:rPr>
              <a:t>Are spikes the future for LLMs?</a:t>
            </a:r>
          </a:p>
        </p:txBody>
      </p:sp>
      <p:sp>
        <p:nvSpPr>
          <p:cNvPr id="3" name="TextBox 2">
            <a:extLst>
              <a:ext uri="{FF2B5EF4-FFF2-40B4-BE49-F238E27FC236}">
                <a16:creationId xmlns:a16="http://schemas.microsoft.com/office/drawing/2014/main" id="{EE4A80CF-23C0-C8FB-C864-C78D3D8DE51B}"/>
              </a:ext>
            </a:extLst>
          </p:cNvPr>
          <p:cNvSpPr txBox="1"/>
          <p:nvPr/>
        </p:nvSpPr>
        <p:spPr>
          <a:xfrm>
            <a:off x="388829" y="1032262"/>
            <a:ext cx="4575531" cy="3662541"/>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SNN can’t be trained with backpropagation. STDP is used instead.</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Local learning only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Credit assignment problem</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Lack of scalability and efficiency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Lack of global optimization objective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No mathematical convergence guarantee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Transformers are inherently un-brain–like.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attention mechanism requires matrix-matrix multiplication. Hard to implement in neuromorphic architectures.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A00E87A-B92E-38BE-A7FD-3C45578780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43866" y="1100051"/>
            <a:ext cx="2277192" cy="3889608"/>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descr="A paper with text and images&#10;&#10;AI-generated content may be incorrect.">
            <a:extLst>
              <a:ext uri="{FF2B5EF4-FFF2-40B4-BE49-F238E27FC236}">
                <a16:creationId xmlns:a16="http://schemas.microsoft.com/office/drawing/2014/main" id="{F10C3C9C-DDF1-F1B1-F1B6-4F1C105699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3115251"/>
            <a:ext cx="1932756" cy="187440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1104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6E394-F664-97AF-9849-C64F1D57BF73}"/>
            </a:ext>
          </a:extLst>
        </p:cNvPr>
        <p:cNvGrpSpPr/>
        <p:nvPr/>
      </p:nvGrpSpPr>
      <p:grpSpPr>
        <a:xfrm>
          <a:off x="0" y="0"/>
          <a:ext cx="0" cy="0"/>
          <a:chOff x="0" y="0"/>
          <a:chExt cx="0" cy="0"/>
        </a:xfrm>
      </p:grpSpPr>
      <p:sp>
        <p:nvSpPr>
          <p:cNvPr id="9" name="Rectangle 2">
            <a:extLst>
              <a:ext uri="{FF2B5EF4-FFF2-40B4-BE49-F238E27FC236}">
                <a16:creationId xmlns:a16="http://schemas.microsoft.com/office/drawing/2014/main" id="{634381AE-1980-AC8D-DC70-6B04722A1BBB}"/>
              </a:ext>
            </a:extLst>
          </p:cNvPr>
          <p:cNvSpPr txBox="1">
            <a:spLocks noChangeArrowheads="1"/>
          </p:cNvSpPr>
          <p:nvPr/>
        </p:nvSpPr>
        <p:spPr>
          <a:xfrm>
            <a:off x="0" y="590717"/>
            <a:ext cx="9144000" cy="457043"/>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2800" dirty="0">
                <a:solidFill>
                  <a:schemeClr val="accent1">
                    <a:lumMod val="75000"/>
                  </a:schemeClr>
                </a:solidFill>
                <a:ea typeface="ＭＳ Ｐゴシック" panose="020B0600070205080204" pitchFamily="34" charset="-128"/>
              </a:rPr>
              <a:t>Recap: neuromorphic chip design choices</a:t>
            </a:r>
          </a:p>
        </p:txBody>
      </p:sp>
      <p:sp>
        <p:nvSpPr>
          <p:cNvPr id="3" name="TextBox 2">
            <a:extLst>
              <a:ext uri="{FF2B5EF4-FFF2-40B4-BE49-F238E27FC236}">
                <a16:creationId xmlns:a16="http://schemas.microsoft.com/office/drawing/2014/main" id="{2A52ABAE-11DC-4E0B-C78B-471AA32E4585}"/>
              </a:ext>
            </a:extLst>
          </p:cNvPr>
          <p:cNvSpPr txBox="1"/>
          <p:nvPr/>
        </p:nvSpPr>
        <p:spPr>
          <a:xfrm>
            <a:off x="489568" y="1047760"/>
            <a:ext cx="8073245" cy="3693319"/>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Spikes vs analog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Stochastic vs reduced precision vs full precision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In-memory vs near-memory vs von Neumann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NoC vs shared bus vs wires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Inference and/or learning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Crossbar vs non-crossbar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Neuron circuitry vs configurable neuron vs programmable neuron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STDP vs backprop vs other learning rules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Embedded vs datacenter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Number of neurons vs complexity of neuron and/or learning rate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Amount of memory</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659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727E7-15E4-8B3A-15B3-4C0808EC435C}"/>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6C30569-3B57-14AB-7DC5-335F381C9E82}"/>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Key building block: the crossbar</a:t>
            </a:r>
          </a:p>
        </p:txBody>
      </p:sp>
      <p:sp>
        <p:nvSpPr>
          <p:cNvPr id="4" name="TextBox 3">
            <a:extLst>
              <a:ext uri="{FF2B5EF4-FFF2-40B4-BE49-F238E27FC236}">
                <a16:creationId xmlns:a16="http://schemas.microsoft.com/office/drawing/2014/main" id="{F3548D45-3A60-22D6-A718-FD515E484478}"/>
              </a:ext>
            </a:extLst>
          </p:cNvPr>
          <p:cNvSpPr txBox="1"/>
          <p:nvPr/>
        </p:nvSpPr>
        <p:spPr>
          <a:xfrm>
            <a:off x="304801" y="1027166"/>
            <a:ext cx="5908430" cy="2708434"/>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Crossbar arrays provide the critical architecture for efficiently implementing synaptic connections between neurons.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Why?</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Efficient matrix-vector multiplication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In-memory computing</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Implementation of synaptic weights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Parallel processing</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Integration with emerging technologies</a:t>
            </a:r>
            <a:endParaRPr lang="en-US" dirty="0">
              <a:latin typeface="Arial" panose="020B0604020202020204" pitchFamily="34" charset="0"/>
              <a:cs typeface="Arial" panose="020B0604020202020204" pitchFamily="34" charset="0"/>
            </a:endParaRPr>
          </a:p>
        </p:txBody>
      </p:sp>
      <p:pic>
        <p:nvPicPr>
          <p:cNvPr id="5" name="Picture 4" descr="A diagram of a network diagram&#10;&#10;AI-generated content may be incorrect.">
            <a:extLst>
              <a:ext uri="{FF2B5EF4-FFF2-40B4-BE49-F238E27FC236}">
                <a16:creationId xmlns:a16="http://schemas.microsoft.com/office/drawing/2014/main" id="{F4EFA3D3-4A0B-FD91-100E-3993944D68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1908" y="1491510"/>
            <a:ext cx="2868916" cy="1520435"/>
          </a:xfrm>
          <a:prstGeom prst="rect">
            <a:avLst/>
          </a:prstGeom>
        </p:spPr>
      </p:pic>
      <p:pic>
        <p:nvPicPr>
          <p:cNvPr id="8" name="Picture 7" descr="A diagram of a computer chip&#10;&#10;AI-generated content may be incorrect.">
            <a:extLst>
              <a:ext uri="{FF2B5EF4-FFF2-40B4-BE49-F238E27FC236}">
                <a16:creationId xmlns:a16="http://schemas.microsoft.com/office/drawing/2014/main" id="{A0E3CB3A-E8FD-65FF-63D4-497472E87E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4031" y="2755088"/>
            <a:ext cx="2182546" cy="1961023"/>
          </a:xfrm>
          <a:prstGeom prst="rect">
            <a:avLst/>
          </a:prstGeom>
        </p:spPr>
      </p:pic>
      <p:sp>
        <p:nvSpPr>
          <p:cNvPr id="9" name="TextBox 8">
            <a:extLst>
              <a:ext uri="{FF2B5EF4-FFF2-40B4-BE49-F238E27FC236}">
                <a16:creationId xmlns:a16="http://schemas.microsoft.com/office/drawing/2014/main" id="{65A5078C-26BD-3F9C-CB21-022C61101A45}"/>
              </a:ext>
            </a:extLst>
          </p:cNvPr>
          <p:cNvSpPr txBox="1"/>
          <p:nvPr/>
        </p:nvSpPr>
        <p:spPr>
          <a:xfrm>
            <a:off x="7026033" y="3602418"/>
            <a:ext cx="1305165"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Generic diagram?</a:t>
            </a:r>
          </a:p>
        </p:txBody>
      </p:sp>
    </p:spTree>
    <p:extLst>
      <p:ext uri="{BB962C8B-B14F-4D97-AF65-F5344CB8AC3E}">
        <p14:creationId xmlns:p14="http://schemas.microsoft.com/office/powerpoint/2010/main" val="3404126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3076C-2520-871B-EFE4-0D5AA4191099}"/>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927160B6-A763-B7B0-9AF9-839DAB79D0CE}"/>
              </a:ext>
            </a:extLst>
          </p:cNvPr>
          <p:cNvSpPr txBox="1">
            <a:spLocks noChangeArrowheads="1"/>
          </p:cNvSpPr>
          <p:nvPr/>
        </p:nvSpPr>
        <p:spPr>
          <a:xfrm>
            <a:off x="0" y="558430"/>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Why a CPU in a neuromorphic processor?</a:t>
            </a:r>
          </a:p>
        </p:txBody>
      </p:sp>
      <p:sp>
        <p:nvSpPr>
          <p:cNvPr id="4" name="TextBox 3">
            <a:extLst>
              <a:ext uri="{FF2B5EF4-FFF2-40B4-BE49-F238E27FC236}">
                <a16:creationId xmlns:a16="http://schemas.microsoft.com/office/drawing/2014/main" id="{4D74CD5D-4013-0FB0-050A-B355D1C77538}"/>
              </a:ext>
            </a:extLst>
          </p:cNvPr>
          <p:cNvSpPr txBox="1"/>
          <p:nvPr/>
        </p:nvSpPr>
        <p:spPr>
          <a:xfrm>
            <a:off x="345261" y="1022774"/>
            <a:ext cx="4938838" cy="3323987"/>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System Management</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Network management</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Experimentation support</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Data management</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Conventional processing</a:t>
            </a:r>
            <a:endParaRPr lang="en-US" sz="11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T1</a:t>
            </a:r>
            <a:r>
              <a:rPr lang="en-US" sz="1400" dirty="0">
                <a:latin typeface="Arial" panose="020B0604020202020204" pitchFamily="34" charset="0"/>
                <a:cs typeface="Arial" panose="020B0604020202020204" pitchFamily="34" charset="0"/>
              </a:rPr>
              <a:t>: The RISC-V core is more </a:t>
            </a:r>
            <a:r>
              <a:rPr lang="en-US" sz="1400" b="1" dirty="0">
                <a:latin typeface="Arial" panose="020B0604020202020204" pitchFamily="34" charset="0"/>
                <a:cs typeface="Arial" panose="020B0604020202020204" pitchFamily="34" charset="0"/>
              </a:rPr>
              <a:t>integrated into the overall processing pipeline</a:t>
            </a:r>
            <a:r>
              <a:rPr lang="en-US" sz="1400" dirty="0">
                <a:latin typeface="Arial" panose="020B0604020202020204" pitchFamily="34" charset="0"/>
                <a:cs typeface="Arial" panose="020B0604020202020204" pitchFamily="34" charset="0"/>
              </a:rPr>
              <a:t>, designed for practical commercial applications where the neuromorphic elements work alongside conventional processing in a unified system.</a:t>
            </a:r>
          </a:p>
          <a:p>
            <a:pPr marL="285750" indent="-285750">
              <a:buFont typeface="Arial" panose="020B0604020202020204" pitchFamily="34" charset="0"/>
              <a:buChar char="•"/>
            </a:pPr>
            <a:r>
              <a:rPr lang="en-US" sz="1400" b="1" dirty="0" err="1">
                <a:latin typeface="Arial" panose="020B0604020202020204" pitchFamily="34" charset="0"/>
                <a:cs typeface="Arial" panose="020B0604020202020204" pitchFamily="34" charset="0"/>
              </a:rPr>
              <a:t>Loihi</a:t>
            </a:r>
            <a:r>
              <a:rPr lang="en-US" sz="1400" b="1" dirty="0">
                <a:latin typeface="Arial" panose="020B0604020202020204" pitchFamily="34" charset="0"/>
                <a:cs typeface="Arial" panose="020B0604020202020204" pitchFamily="34" charset="0"/>
              </a:rPr>
              <a:t> 2</a:t>
            </a:r>
            <a:r>
              <a:rPr lang="en-US" sz="1400" dirty="0">
                <a:latin typeface="Arial" panose="020B0604020202020204" pitchFamily="34" charset="0"/>
                <a:cs typeface="Arial" panose="020B0604020202020204" pitchFamily="34" charset="0"/>
              </a:rPr>
              <a:t>: The x86 cores are more focused on </a:t>
            </a:r>
            <a:r>
              <a:rPr lang="en-US" sz="1400" b="1" dirty="0">
                <a:latin typeface="Arial" panose="020B0604020202020204" pitchFamily="34" charset="0"/>
                <a:cs typeface="Arial" panose="020B0604020202020204" pitchFamily="34" charset="0"/>
              </a:rPr>
              <a:t>supporting the neuromorphic research capabilities</a:t>
            </a:r>
            <a:r>
              <a:rPr lang="en-US" sz="1400" dirty="0">
                <a:latin typeface="Arial" panose="020B0604020202020204" pitchFamily="34" charset="0"/>
                <a:cs typeface="Arial" panose="020B0604020202020204" pitchFamily="34" charset="0"/>
              </a:rPr>
              <a:t>, providing configuration, monitoring, and data transport services to the neural cores rather than handling general processing tasks.</a:t>
            </a:r>
          </a:p>
        </p:txBody>
      </p:sp>
      <p:pic>
        <p:nvPicPr>
          <p:cNvPr id="8" name="Picture 7" descr="A diagram of a computer chip&#10;&#10;AI-generated content may be incorrect.">
            <a:extLst>
              <a:ext uri="{FF2B5EF4-FFF2-40B4-BE49-F238E27FC236}">
                <a16:creationId xmlns:a16="http://schemas.microsoft.com/office/drawing/2014/main" id="{95C606E5-CBFC-29B9-4090-BA8F1D032F9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69775" y="1118380"/>
            <a:ext cx="2591292" cy="2150217"/>
          </a:xfrm>
          <a:prstGeom prst="rect">
            <a:avLst/>
          </a:prstGeom>
        </p:spPr>
      </p:pic>
      <p:pic>
        <p:nvPicPr>
          <p:cNvPr id="6" name="Picture 5" descr="A table with text and images&#10;&#10;AI-generated content may be incorrect.">
            <a:extLst>
              <a:ext uri="{FF2B5EF4-FFF2-40B4-BE49-F238E27FC236}">
                <a16:creationId xmlns:a16="http://schemas.microsoft.com/office/drawing/2014/main" id="{8F755012-6256-0BEA-192E-F8E71EAF47A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387680" y="3315651"/>
            <a:ext cx="3555482" cy="1054048"/>
          </a:xfrm>
          <a:prstGeom prst="rect">
            <a:avLst/>
          </a:prstGeom>
        </p:spPr>
      </p:pic>
    </p:spTree>
    <p:extLst>
      <p:ext uri="{BB962C8B-B14F-4D97-AF65-F5344CB8AC3E}">
        <p14:creationId xmlns:p14="http://schemas.microsoft.com/office/powerpoint/2010/main" val="3447168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C0E3-3E70-40F6-433A-6567CF62110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3732B83-DFFC-591F-DB17-85A22ACBF16B}"/>
              </a:ext>
            </a:extLst>
          </p:cNvPr>
          <p:cNvSpPr/>
          <p:nvPr/>
        </p:nvSpPr>
        <p:spPr>
          <a:xfrm>
            <a:off x="0" y="0"/>
            <a:ext cx="9144000" cy="514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D7EB10-FB3B-28D9-5338-DD0BFF472624}"/>
              </a:ext>
            </a:extLst>
          </p:cNvPr>
          <p:cNvSpPr txBox="1"/>
          <p:nvPr/>
        </p:nvSpPr>
        <p:spPr>
          <a:xfrm>
            <a:off x="7166690" y="4759257"/>
            <a:ext cx="4572000" cy="200055"/>
          </a:xfrm>
          <a:prstGeom prst="rect">
            <a:avLst/>
          </a:prstGeom>
          <a:noFill/>
        </p:spPr>
        <p:txBody>
          <a:bodyPr wrap="square">
            <a:spAutoFit/>
          </a:bodyPr>
          <a:lstStyle/>
          <a:p>
            <a:r>
              <a:rPr lang="en-US" sz="700" dirty="0">
                <a:latin typeface="Arial" panose="020B0604020202020204" pitchFamily="34" charset="0"/>
                <a:cs typeface="Arial" panose="020B0604020202020204" pitchFamily="34" charset="0"/>
                <a:hlinkClick r:id="rId3"/>
              </a:rPr>
              <a:t>https://doi.org/10.1038/s41467-025-57352-1</a:t>
            </a:r>
            <a:r>
              <a:rPr lang="en-US" sz="700" dirty="0">
                <a:latin typeface="Arial" panose="020B0604020202020204" pitchFamily="34" charset="0"/>
                <a:cs typeface="Arial" panose="020B0604020202020204" pitchFamily="34" charset="0"/>
              </a:rPr>
              <a:t> </a:t>
            </a:r>
          </a:p>
        </p:txBody>
      </p:sp>
      <p:pic>
        <p:nvPicPr>
          <p:cNvPr id="4" name="Picture 3" descr="A screen shot of a computer program&#10;&#10;AI-generated content may be incorrect.">
            <a:extLst>
              <a:ext uri="{FF2B5EF4-FFF2-40B4-BE49-F238E27FC236}">
                <a16:creationId xmlns:a16="http://schemas.microsoft.com/office/drawing/2014/main" id="{1DC6DAF6-7704-A94B-5E36-D8BAA42EDF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5151154" cy="5143500"/>
          </a:xfrm>
          <a:prstGeom prst="rect">
            <a:avLst/>
          </a:prstGeom>
        </p:spPr>
      </p:pic>
      <p:pic>
        <p:nvPicPr>
          <p:cNvPr id="7" name="Picture 6" descr="A diagram of different types of technology&#10;&#10;AI-generated content may be incorrect.">
            <a:extLst>
              <a:ext uri="{FF2B5EF4-FFF2-40B4-BE49-F238E27FC236}">
                <a16:creationId xmlns:a16="http://schemas.microsoft.com/office/drawing/2014/main" id="{10347A0E-5B16-9F9F-2531-7F8E1D75BD7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369" y="1679800"/>
            <a:ext cx="3792415" cy="1883814"/>
          </a:xfrm>
          <a:prstGeom prst="rect">
            <a:avLst/>
          </a:prstGeom>
        </p:spPr>
      </p:pic>
    </p:spTree>
    <p:extLst>
      <p:ext uri="{BB962C8B-B14F-4D97-AF65-F5344CB8AC3E}">
        <p14:creationId xmlns:p14="http://schemas.microsoft.com/office/powerpoint/2010/main" val="3780780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5A77F-1837-113A-B017-0A302072511D}"/>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83894DC-C216-F7A6-E1B3-F7767668F373}"/>
              </a:ext>
            </a:extLst>
          </p:cNvPr>
          <p:cNvSpPr txBox="1">
            <a:spLocks noChangeArrowheads="1"/>
          </p:cNvSpPr>
          <p:nvPr/>
        </p:nvSpPr>
        <p:spPr>
          <a:xfrm>
            <a:off x="153749" y="720269"/>
            <a:ext cx="2330506" cy="930505"/>
          </a:xfrm>
          <a:prstGeom prst="rect">
            <a:avLst/>
          </a:prstGeom>
        </p:spPr>
        <p:txBody>
          <a:bodyPr vert="horz" lIns="68580" tIns="34290" rIns="68580" bIns="34290" rtlCol="0" anchor="b">
            <a:normAutofit fontScale="77500" lnSpcReduction="2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pPr algn="l"/>
            <a:r>
              <a:rPr lang="en-US" altLang="en-US" sz="3200" dirty="0">
                <a:solidFill>
                  <a:schemeClr val="accent1">
                    <a:lumMod val="75000"/>
                  </a:schemeClr>
                </a:solidFill>
                <a:ea typeface="ＭＳ Ｐゴシック" panose="020B0600070205080204" pitchFamily="34" charset="-128"/>
              </a:rPr>
              <a:t>Academic and research chips</a:t>
            </a:r>
          </a:p>
        </p:txBody>
      </p:sp>
      <p:pic>
        <p:nvPicPr>
          <p:cNvPr id="4" name="Picture 3" descr="A table with text on it&#10;&#10;AI-generated content may be incorrect.">
            <a:extLst>
              <a:ext uri="{FF2B5EF4-FFF2-40B4-BE49-F238E27FC236}">
                <a16:creationId xmlns:a16="http://schemas.microsoft.com/office/drawing/2014/main" id="{E0BCA88E-4E7C-5D3C-B9EE-36F42B7B10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11237" y="521936"/>
            <a:ext cx="5419316" cy="4099627"/>
          </a:xfrm>
          <a:prstGeom prst="rect">
            <a:avLst/>
          </a:prstGeom>
        </p:spPr>
      </p:pic>
    </p:spTree>
    <p:extLst>
      <p:ext uri="{BB962C8B-B14F-4D97-AF65-F5344CB8AC3E}">
        <p14:creationId xmlns:p14="http://schemas.microsoft.com/office/powerpoint/2010/main" val="3034591592"/>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14955</TotalTime>
  <Words>3329</Words>
  <Application>Microsoft Macintosh PowerPoint</Application>
  <PresentationFormat>On-screen Show (16:9)</PresentationFormat>
  <Paragraphs>336</Paragraphs>
  <Slides>55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ＭＳ Ｐゴシック</vt:lpstr>
      <vt:lpstr>Arial</vt:lpstr>
      <vt:lpstr>Calibri</vt:lpstr>
      <vt:lpstr>Calibri Light</vt:lpstr>
      <vt:lpstr>Times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dc:title>
  <dc:creator>Microsoft Office User</dc:creator>
  <cp:lastModifiedBy>Christof Teuscher</cp:lastModifiedBy>
  <cp:revision>616</cp:revision>
  <cp:lastPrinted>2025-05-19T20:32:47Z</cp:lastPrinted>
  <dcterms:created xsi:type="dcterms:W3CDTF">2020-09-27T22:07:31Z</dcterms:created>
  <dcterms:modified xsi:type="dcterms:W3CDTF">2025-08-14T17:06:12Z</dcterms:modified>
</cp:coreProperties>
</file>